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4"/>
  </p:notesMasterIdLst>
  <p:handoutMasterIdLst>
    <p:handoutMasterId r:id="rId25"/>
  </p:handoutMasterIdLst>
  <p:sldIdLst>
    <p:sldId id="262" r:id="rId3"/>
    <p:sldId id="285" r:id="rId4"/>
    <p:sldId id="293" r:id="rId5"/>
    <p:sldId id="284" r:id="rId6"/>
    <p:sldId id="290" r:id="rId7"/>
    <p:sldId id="291" r:id="rId8"/>
    <p:sldId id="287" r:id="rId9"/>
    <p:sldId id="292" r:id="rId10"/>
    <p:sldId id="271" r:id="rId11"/>
    <p:sldId id="261" r:id="rId12"/>
    <p:sldId id="279" r:id="rId13"/>
    <p:sldId id="270" r:id="rId14"/>
    <p:sldId id="274" r:id="rId15"/>
    <p:sldId id="257" r:id="rId16"/>
    <p:sldId id="289" r:id="rId17"/>
    <p:sldId id="294" r:id="rId18"/>
    <p:sldId id="281" r:id="rId19"/>
    <p:sldId id="280" r:id="rId20"/>
    <p:sldId id="286" r:id="rId21"/>
    <p:sldId id="288" r:id="rId22"/>
    <p:sldId id="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86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B301B821-A1FF-4177-AEE7-76D212191A09}"/>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6" d="100"/>
          <a:sy n="86" d="100"/>
        </p:scale>
        <p:origin x="138" y="84"/>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600200"/>
            <a:ext cx="10515600" cy="2240280"/>
          </a:xfrm>
        </p:spPr>
        <p:txBody>
          <a:bodyPr anchor="b">
            <a:normAutofit/>
          </a:bodyPr>
          <a:lstStyle>
            <a:lvl1pPr algn="ctr">
              <a:defRPr sz="4400">
                <a:solidFill>
                  <a:schemeClr val="bg1"/>
                </a:solidFill>
              </a:defRPr>
            </a:lvl1pPr>
          </a:lstStyle>
          <a:p>
            <a:r>
              <a:rPr lang="en-US"/>
              <a:t>Click to edit Master title style</a:t>
            </a:r>
            <a:endParaRPr lang="en-US"/>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2" name="Title 1"/>
          <p:cNvSpPr>
            <a:spLocks noGrp="1"/>
          </p:cNvSpPr>
          <p:nvPr>
            <p:ph type="title"/>
          </p:nvPr>
        </p:nvSpPr>
        <p:spPr>
          <a:xfrm>
            <a:off x="8532813" y="1714500"/>
            <a:ext cx="3125787" cy="2877260"/>
          </a:xfrm>
        </p:spPr>
        <p:txBody>
          <a:bodyPr anchor="b">
            <a:normAutofit/>
          </a:bodyPr>
          <a:lstStyle>
            <a:lvl1pPr>
              <a:defRPr sz="3000">
                <a:solidFill>
                  <a:schemeClr val="bg1"/>
                </a:solidFill>
              </a:defRPr>
            </a:lvl1pPr>
          </a:lstStyle>
          <a:p>
            <a:r>
              <a:rPr lang="en-US"/>
              <a:t>Click to edit Master title style</a:t>
            </a:r>
            <a:endParaRPr lang="en-US"/>
          </a:p>
        </p:txBody>
      </p:sp>
      <p:sp>
        <p:nvSpPr>
          <p:cNvPr id="6" name="Picture Placeholder 2"/>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524000" y="457200"/>
            <a:ext cx="7048500" cy="5719762"/>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7CC0096-1860-4642-9CD2-0079EA5E7CD1}"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533400" y="5115656"/>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9" name="Picture Placeholder 2"/>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US" dirty="0"/>
          </a:p>
        </p:txBody>
      </p:sp>
      <p:sp>
        <p:nvSpPr>
          <p:cNvPr id="13" name="Picture Placeholder 2"/>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US" dirty="0"/>
          </a:p>
        </p:txBody>
      </p:sp>
      <p:sp>
        <p:nvSpPr>
          <p:cNvPr id="14" name="Picture Placeholder 2"/>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7CC0096-1860-4642-9CD2-0079EA5E7CD1}" type="datetimeFigureOut">
              <a:rPr lang="en-US" smtClean="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Section Header">
    <p:bg>
      <p:bgPr>
        <a:solidFill>
          <a:schemeClr val="accent1"/>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1850" y="2514600"/>
            <a:ext cx="10515600" cy="2743200"/>
          </a:xfrm>
        </p:spPr>
        <p:txBody>
          <a:bodyPr anchor="b">
            <a:normAutofit/>
          </a:bodyPr>
          <a:lstStyle>
            <a:lvl1pPr algn="ctr">
              <a:defRPr sz="4400" spc="-50" baseline="0">
                <a:solidFill>
                  <a:schemeClr val="bg1"/>
                </a:solidFill>
              </a:defRPr>
            </a:lvl1pPr>
          </a:lstStyle>
          <a:p>
            <a:r>
              <a:rPr lang="en-US"/>
              <a:t>Click to edit Master title style</a:t>
            </a:r>
            <a:endParaRPr lang="en-US"/>
          </a:p>
        </p:txBody>
      </p:sp>
      <p:sp>
        <p:nvSpPr>
          <p:cNvPr id="3" name="Text Placeholder 2"/>
          <p:cNvSpPr>
            <a:spLocks noGrp="1"/>
          </p:cNvSpPr>
          <p:nvPr>
            <p:ph type="body" idx="1"/>
          </p:nvPr>
        </p:nvSpPr>
        <p:spPr>
          <a:xfrm>
            <a:off x="831850" y="5257800"/>
            <a:ext cx="10515600" cy="914400"/>
          </a:xfrm>
        </p:spPr>
        <p:txBody>
          <a:bodyPr>
            <a:normAutofit/>
          </a:bodyPr>
          <a:lstStyle>
            <a:lvl1pPr marL="0" indent="0" algn="ctr">
              <a:spcBef>
                <a:spcPts val="0"/>
              </a:spcBef>
              <a:buNone/>
              <a:defRPr sz="2000" cap="all" spc="50"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7CC0096-1860-4642-9CD2-0079EA5E7CD1}"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7CC0096-1860-4642-9CD2-0079EA5E7CD1}" type="datetimeFigureOut">
              <a:rPr lang="en-US" smtClean="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7CC0096-1860-4642-9CD2-0079EA5E7CD1}" type="datetimeFigureOut">
              <a:rPr lang="en-US" smtClean="0"/>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714498"/>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7CC0096-1860-4642-9CD2-0079EA5E7CD1}" type="datetimeFigureOut">
              <a:rPr lang="en-US" smtClean="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1375A4-56A4-47D6-9801-1991572033F7}" type="slidenum">
              <a:rPr lang="en-US" smtClean="0"/>
            </a:fld>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83680"/>
            <a:ext cx="12192000" cy="274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800">
                <a:solidFill>
                  <a:schemeClr val="bg1"/>
                </a:solidFill>
              </a:defRPr>
            </a:lvl1pPr>
          </a:lstStyle>
          <a:p>
            <a:fld id="{37CC0096-1860-4642-9CD2-0079EA5E7CD1}" type="datetimeFigureOut">
              <a:rPr lang="en-US" smtClean="0"/>
            </a:fld>
            <a:endParaRPr lang="en-US" dirty="0"/>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800">
                <a:solidFill>
                  <a:schemeClr val="bg1"/>
                </a:solidFill>
              </a:defRPr>
            </a:lvl1pPr>
          </a:lstStyle>
          <a:p>
            <a:endParaRPr lang="en-US" dirty="0"/>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800">
                <a:solidFill>
                  <a:schemeClr val="bg1"/>
                </a:solidFill>
              </a:defRPr>
            </a:lvl1pPr>
          </a:lstStyle>
          <a:p>
            <a:fld id="{E31375A4-56A4-47D6-9801-1991572033F7}"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xStyles>
    <p:titleStyle>
      <a:lvl1pPr algn="l" defTabSz="914400" rtl="0" eaLnBrk="1" latinLnBrk="0" hangingPunct="1">
        <a:lnSpc>
          <a:spcPct val="90000"/>
        </a:lnSpc>
        <a:spcBef>
          <a:spcPct val="0"/>
        </a:spcBef>
        <a:buNone/>
        <a:defRPr sz="3400" kern="1200" cap="all" baseline="0">
          <a:solidFill>
            <a:schemeClr val="accent1"/>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anose="020B0604020202020204"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jpeg"/><Relationship Id="rId8" Type="http://schemas.openxmlformats.org/officeDocument/2006/relationships/image" Target="../media/image6.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5.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0" Type="http://schemas.openxmlformats.org/officeDocument/2006/relationships/slideLayout" Target="../slideLayouts/slideLayout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jpeg"/><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4.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9" Type="http://schemas.openxmlformats.org/officeDocument/2006/relationships/hyperlink" Target="https://bbj.hu/budapest/akeem-adams-trinidad--and--tobago-native-ferencv%C3%A1ros-footballer-dies_73894" TargetMode="External"/><Relationship Id="rId8" Type="http://schemas.openxmlformats.org/officeDocument/2006/relationships/hyperlink" Target="https://wired868.com/2013/12/30/akeem-passes-away-warrior-dies-unassisted-in-budapest/" TargetMode="External"/><Relationship Id="rId7" Type="http://schemas.openxmlformats.org/officeDocument/2006/relationships/hyperlink" Target="https://en.wikipedia.org/wiki/Akeem_Adams" TargetMode="External"/><Relationship Id="rId6" Type="http://schemas.openxmlformats.org/officeDocument/2006/relationships/hyperlink" Target="https://ipfs.io/ipfs/QmXoypizjW3WknFiJnKLwHCnL72vedxjQkDDP1mXWo6uco/wiki/List_of_association_footballers_who_died_while_playing.html" TargetMode="External"/><Relationship Id="rId5" Type="http://schemas.openxmlformats.org/officeDocument/2006/relationships/hyperlink" Target="https://www.facebook.com/961wefm/photos/club-sando-footballer-marcus-lawrence-who-collapsed-during-training-last-friday-/10152347974538681/" TargetMode="External"/><Relationship Id="rId4" Type="http://schemas.openxmlformats.org/officeDocument/2006/relationships/hyperlink" Target="https://www.tv6tnt.com/news/7pmnews/footballer-dies/article_e380eff0-6dfe-50f4-bf3c-85ced610701d.html" TargetMode="External"/><Relationship Id="rId3" Type="http://schemas.openxmlformats.org/officeDocument/2006/relationships/hyperlink" Target="http://www.socawarriors.net/minor-leagues/14115-footballer-dies-after-scoring.html" TargetMode="External"/><Relationship Id="rId2" Type="http://schemas.openxmlformats.org/officeDocument/2006/relationships/hyperlink" Target="https://www.theguardian.com/football/2014/feb/28/trinidad-and-tobago-kevon-carter-dies-heart-attack" TargetMode="External"/><Relationship Id="rId13" Type="http://schemas.openxmlformats.org/officeDocument/2006/relationships/slideLayout" Target="../slideLayouts/slideLayout7.xml"/><Relationship Id="rId12" Type="http://schemas.openxmlformats.org/officeDocument/2006/relationships/hyperlink" Target="https://www.pressreader.com/jamaica/jamaica-gleaner/20170630/281517931137646" TargetMode="External"/><Relationship Id="rId11" Type="http://schemas.openxmlformats.org/officeDocument/2006/relationships/hyperlink" Target="http://bahamaspress.com/2014/02/24/mckenzie-died-from-heart-attack-two-bahamians-who-came-hot-last-were-also-in-that-race/" TargetMode="External"/><Relationship Id="rId10" Type="http://schemas.openxmlformats.org/officeDocument/2006/relationships/hyperlink" Target="https://www.clinicaladvisor.com/features/sudden-death-in-young-athletes/article/697831/" TargetMode="External"/><Relationship Id="rId1" Type="http://schemas.openxmlformats.org/officeDocument/2006/relationships/hyperlink" Target="https://www.theguardian.com/science/2018/aug/08/more-young-footballers-dying-of-heart-problems-than-thought-fa-study-finds" TargetMode="Externa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image" Target="../media/image8.jpe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11.jpeg"/><Relationship Id="rId4" Type="http://schemas.openxmlformats.org/officeDocument/2006/relationships/image" Target="../media/image7.jpeg"/><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5.xml"/><Relationship Id="rId6" Type="http://schemas.openxmlformats.org/officeDocument/2006/relationships/image" Target="../media/image7.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jpeg"/><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16.png"/><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7.jpe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09950" y="4993237"/>
            <a:ext cx="12973013" cy="914400"/>
          </a:xfrm>
          <a:effectLst>
            <a:glow rad="228600">
              <a:schemeClr val="accent6">
                <a:satMod val="175000"/>
                <a:alpha val="40000"/>
              </a:schemeClr>
            </a:glow>
          </a:effectLst>
        </p:spPr>
        <p:txBody>
          <a:bodyPr>
            <a:noAutofit/>
          </a:bodyPr>
          <a:lstStyle/>
          <a:p>
            <a:r>
              <a:rPr lang="en-US" sz="5400" dirty="0">
                <a:solidFill>
                  <a:schemeClr val="tx2"/>
                </a:solidFill>
                <a:latin typeface="Aldine721 BT" panose="02040603050506020403" pitchFamily="18" charset="0"/>
              </a:rPr>
              <a:t>Parc Cardio Screening device</a:t>
            </a:r>
            <a:endParaRPr lang="en-US" sz="5400" dirty="0">
              <a:solidFill>
                <a:schemeClr val="tx2"/>
              </a:solidFill>
              <a:latin typeface="Aldine721 BT" panose="02040603050506020403" pitchFamily="18" charset="0"/>
            </a:endParaRPr>
          </a:p>
        </p:txBody>
      </p:sp>
      <p:pic>
        <p:nvPicPr>
          <p:cNvPr id="7" name="Picture Placeholder 6" descr="Two people lifting weights" title="Sample Fitness Picture"/>
          <p:cNvPicPr>
            <a:picLocks noGrp="1" noChangeAspect="1"/>
          </p:cNvPicPr>
          <p:nvPr>
            <p:ph type="pic" idx="10"/>
          </p:nvPr>
        </p:nvPicPr>
        <p:blipFill rotWithShape="1">
          <a:blip r:embed="rId1" cstate="print">
            <a:extLst>
              <a:ext uri="{28A0092B-C50C-407E-A947-70E740481C1C}">
                <a14:useLocalDpi xmlns:a14="http://schemas.microsoft.com/office/drawing/2010/main" val="0"/>
              </a:ext>
            </a:extLst>
          </a:blip>
          <a:srcRect/>
          <a:stretch>
            <a:fillRect/>
          </a:stretch>
        </p:blipFill>
        <p:spPr>
          <a:xfrm>
            <a:off x="60690" y="1823173"/>
            <a:ext cx="1739975" cy="2052380"/>
          </a:xfrm>
        </p:spPr>
      </p:pic>
      <p:pic>
        <p:nvPicPr>
          <p:cNvPr id="9" name="Picture Placeholder 8" descr="Man and woman running on indoor track" title="Sample Fitness Picture"/>
          <p:cNvPicPr>
            <a:picLocks noGrp="1" noChangeAspect="1"/>
          </p:cNvPicPr>
          <p:nvPr>
            <p:ph type="pic" idx="12"/>
          </p:nvPr>
        </p:nvPicPr>
        <p:blipFill rotWithShape="1">
          <a:blip r:embed="rId2" cstate="print">
            <a:extLst>
              <a:ext uri="{28A0092B-C50C-407E-A947-70E740481C1C}">
                <a14:useLocalDpi xmlns:a14="http://schemas.microsoft.com/office/drawing/2010/main" val="0"/>
              </a:ext>
            </a:extLst>
          </a:blip>
          <a:srcRect/>
          <a:stretch>
            <a:fillRect/>
          </a:stretch>
        </p:blipFill>
        <p:spPr>
          <a:xfrm>
            <a:off x="1871006" y="2758705"/>
            <a:ext cx="1683977" cy="1986327"/>
          </a:xfrm>
        </p:spPr>
      </p:pic>
      <p:pic>
        <p:nvPicPr>
          <p:cNvPr id="14" name="Picture 13"/>
          <p:cNvPicPr>
            <a:picLocks noChangeAspect="1"/>
          </p:cNvPicPr>
          <p:nvPr/>
        </p:nvPicPr>
        <p:blipFill>
          <a:blip r:embed="rId3"/>
          <a:stretch>
            <a:fillRect/>
          </a:stretch>
        </p:blipFill>
        <p:spPr>
          <a:xfrm>
            <a:off x="77590" y="80626"/>
            <a:ext cx="1527533" cy="150249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sp>
        <p:nvSpPr>
          <p:cNvPr id="10" name="Title 1"/>
          <p:cNvSpPr txBox="1"/>
          <p:nvPr/>
        </p:nvSpPr>
        <p:spPr>
          <a:xfrm>
            <a:off x="-456330" y="5013117"/>
            <a:ext cx="12973013" cy="914400"/>
          </a:xfrm>
          <a:prstGeom prst="rect">
            <a:avLst/>
          </a:prstGeom>
          <a:effectLst>
            <a:glow rad="228600">
              <a:schemeClr val="accent6">
                <a:satMod val="175000"/>
                <a:alpha val="40000"/>
              </a:schemeClr>
            </a:glow>
          </a:effectLst>
        </p:spPr>
        <p:txBody>
          <a:bodyPr vert="horz" lIns="91440" tIns="45720" rIns="91440" bIns="45720" rtlCol="0" anchor="b">
            <a:noAutofit/>
          </a:bodyPr>
          <a:lstStyle>
            <a:lvl1pPr algn="ctr" defTabSz="914400" rtl="0" eaLnBrk="1" latinLnBrk="0" hangingPunct="1">
              <a:lnSpc>
                <a:spcPct val="90000"/>
              </a:lnSpc>
              <a:spcBef>
                <a:spcPct val="0"/>
              </a:spcBef>
              <a:buNone/>
              <a:defRPr sz="4400" kern="1200" cap="all" spc="-50" baseline="0">
                <a:solidFill>
                  <a:schemeClr val="bg1"/>
                </a:solidFill>
                <a:latin typeface="+mj-lt"/>
                <a:ea typeface="+mj-ea"/>
                <a:cs typeface="+mj-cs"/>
              </a:defRPr>
            </a:lvl1pPr>
          </a:lstStyle>
          <a:p>
            <a:r>
              <a:rPr lang="en-US" sz="5400" dirty="0">
                <a:solidFill>
                  <a:srgbClr val="FF0000"/>
                </a:solidFill>
                <a:latin typeface="Aldine721 BT" panose="02040603050506020403" pitchFamily="18" charset="0"/>
              </a:rPr>
              <a:t>Parc Cardio Screening device</a:t>
            </a:r>
            <a:endParaRPr lang="en-US" sz="5400" dirty="0">
              <a:solidFill>
                <a:srgbClr val="FF0000"/>
              </a:solidFill>
              <a:latin typeface="Aldine721 BT" panose="02040603050506020403" pitchFamily="18" charset="0"/>
            </a:endParaRPr>
          </a:p>
        </p:txBody>
      </p:sp>
      <p:pic>
        <p:nvPicPr>
          <p:cNvPr id="16" name="Content Placeholder 3" descr="http://www.parcecg.com/images/1.jpg"/>
          <p:cNvPicPr/>
          <p:nvPr/>
        </p:nvPicPr>
        <p:blipFill>
          <a:blip r:embed="rId5" cstate="print"/>
          <a:srcRect r="631" b="8483"/>
          <a:stretch>
            <a:fillRect/>
          </a:stretch>
        </p:blipFill>
        <p:spPr bwMode="auto">
          <a:xfrm>
            <a:off x="4297185" y="1698630"/>
            <a:ext cx="5662907" cy="2852936"/>
          </a:xfrm>
          <a:prstGeom prst="rect">
            <a:avLst/>
          </a:prstGeom>
          <a:noFill/>
          <a:ln w="9525">
            <a:noFill/>
            <a:miter lim="800000"/>
            <a:headEnd/>
            <a:tailEnd/>
          </a:ln>
        </p:spPr>
      </p:pic>
      <p:sp>
        <p:nvSpPr>
          <p:cNvPr id="3" name="TextBox 2"/>
          <p:cNvSpPr txBox="1"/>
          <p:nvPr/>
        </p:nvSpPr>
        <p:spPr>
          <a:xfrm>
            <a:off x="3540573" y="6023150"/>
            <a:ext cx="9022490" cy="584775"/>
          </a:xfrm>
          <a:prstGeom prst="rect">
            <a:avLst/>
          </a:prstGeom>
          <a:noFill/>
        </p:spPr>
        <p:txBody>
          <a:bodyPr wrap="square" rtlCol="0">
            <a:spAutoFit/>
          </a:bodyPr>
          <a:lstStyle/>
          <a:p>
            <a:r>
              <a:rPr lang="en-US" sz="3200" b="1" dirty="0">
                <a:solidFill>
                  <a:schemeClr val="tx2"/>
                </a:solidFill>
                <a:latin typeface="Stencil" panose="040409050D0802020404" pitchFamily="82" charset="0"/>
              </a:rPr>
              <a:t>…..Ultimate Fitness Assessment Tool </a:t>
            </a:r>
            <a:endParaRPr lang="en-US" sz="3200" b="1" dirty="0">
              <a:solidFill>
                <a:schemeClr val="tx2"/>
              </a:solidFill>
              <a:latin typeface="Stencil" panose="040409050D0802020404" pitchFamily="82" charset="0"/>
            </a:endParaRPr>
          </a:p>
        </p:txBody>
      </p:sp>
      <p:pic>
        <p:nvPicPr>
          <p:cNvPr id="8" name="When I Cry  - Sad Piano Instrumental Song">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5771515" y="2544445"/>
            <a:ext cx="609600" cy="609600"/>
          </a:xfrm>
          <a:prstGeom prst="rect">
            <a:avLst/>
          </a:prstGeom>
        </p:spPr>
      </p:pic>
      <p:pic>
        <p:nvPicPr>
          <p:cNvPr id="17" name="Picture 2" descr="Image result for heart attack"/>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
        <p:nvSpPr>
          <p:cNvPr id="6" name="TextBox 5"/>
          <p:cNvSpPr txBox="1"/>
          <p:nvPr/>
        </p:nvSpPr>
        <p:spPr>
          <a:xfrm>
            <a:off x="1871006" y="1823067"/>
            <a:ext cx="4655524" cy="830997"/>
          </a:xfrm>
          <a:prstGeom prst="rect">
            <a:avLst/>
          </a:prstGeom>
          <a:noFill/>
        </p:spPr>
        <p:txBody>
          <a:bodyPr wrap="square" rtlCol="0">
            <a:spAutoFit/>
          </a:bodyPr>
          <a:lstStyle/>
          <a:p>
            <a:r>
              <a:rPr lang="en-US" sz="4800" b="1" dirty="0">
                <a:solidFill>
                  <a:srgbClr val="FF0000"/>
                </a:solidFill>
                <a:latin typeface="Aldine721 BT" panose="02040603050506020403"/>
              </a:rPr>
              <a:t>BE Heart </a:t>
            </a:r>
            <a:r>
              <a:rPr lang="en-US" sz="4800" b="1" dirty="0" smtClean="0">
                <a:solidFill>
                  <a:srgbClr val="FF0000"/>
                </a:solidFill>
                <a:latin typeface="Aldine721 BT" panose="02040603050506020403"/>
              </a:rPr>
              <a:t>Smart!</a:t>
            </a:r>
            <a:endParaRPr lang="en-US" sz="4800" b="1" dirty="0">
              <a:solidFill>
                <a:srgbClr val="FF0000"/>
              </a:solidFill>
              <a:latin typeface="Aldine721 BT" panose="02040603050506020403"/>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06309" y="2286353"/>
            <a:ext cx="9810224" cy="786408"/>
          </a:xfrm>
        </p:spPr>
        <p:txBody>
          <a:bodyPr>
            <a:noAutofit/>
          </a:bodyPr>
          <a:lstStyle/>
          <a:p>
            <a:r>
              <a:rPr lang="en-US" sz="4000" b="1" dirty="0">
                <a:solidFill>
                  <a:srgbClr val="786202"/>
                </a:solidFill>
                <a:latin typeface="+mn-lt"/>
                <a:cs typeface="Aharoni" panose="02010803020104030203" pitchFamily="2" charset="-79"/>
              </a:rPr>
              <a:t>What is the PARC cardio screening device?</a:t>
            </a:r>
            <a:endParaRPr lang="en-US" sz="4000" b="1" dirty="0">
              <a:solidFill>
                <a:srgbClr val="786202"/>
              </a:solidFill>
              <a:latin typeface="+mn-lt"/>
              <a:cs typeface="Aharoni" panose="02010803020104030203" pitchFamily="2" charset="-79"/>
            </a:endParaRPr>
          </a:p>
        </p:txBody>
      </p:sp>
      <p:sp>
        <p:nvSpPr>
          <p:cNvPr id="10" name="TextBox 9"/>
          <p:cNvSpPr txBox="1"/>
          <p:nvPr/>
        </p:nvSpPr>
        <p:spPr>
          <a:xfrm>
            <a:off x="1106309" y="2626549"/>
            <a:ext cx="9177287" cy="3970318"/>
          </a:xfrm>
          <a:prstGeom prst="rect">
            <a:avLst/>
          </a:prstGeom>
          <a:noFill/>
        </p:spPr>
        <p:txBody>
          <a:bodyPr wrap="square" rtlCol="0">
            <a:spAutoFit/>
          </a:bodyPr>
          <a:lstStyle/>
          <a:p>
            <a:pPr algn="just"/>
            <a:endParaRPr lang="en-US" sz="3600" dirty="0">
              <a:cs typeface="Aharoni" panose="02010803020104030203" pitchFamily="2" charset="-79"/>
            </a:endParaRPr>
          </a:p>
          <a:p>
            <a:pPr algn="just"/>
            <a:r>
              <a:rPr lang="en-US" sz="3600" dirty="0">
                <a:cs typeface="Aharoni" panose="02010803020104030203" pitchFamily="2" charset="-79"/>
              </a:rPr>
              <a:t>The </a:t>
            </a:r>
            <a:r>
              <a:rPr lang="en-US" sz="3600" b="1" dirty="0">
                <a:cs typeface="Aharoni" panose="02010803020104030203" pitchFamily="2" charset="-79"/>
              </a:rPr>
              <a:t>PARC Cardio Screening Device</a:t>
            </a:r>
            <a:r>
              <a:rPr lang="en-US" sz="3600" dirty="0">
                <a:cs typeface="Aharoni" panose="02010803020104030203" pitchFamily="2" charset="-79"/>
              </a:rPr>
              <a:t> is a new revolutionizing non-invasive screening tool used for assessing </a:t>
            </a:r>
            <a:r>
              <a:rPr lang="en-US" sz="3600" b="1" i="1" dirty="0">
                <a:cs typeface="Aharoni" panose="02010803020104030203" pitchFamily="2" charset="-79"/>
              </a:rPr>
              <a:t>Cardio Fitness</a:t>
            </a:r>
            <a:r>
              <a:rPr lang="en-US" sz="3600" dirty="0">
                <a:cs typeface="Aharoni" panose="02010803020104030203" pitchFamily="2" charset="-79"/>
              </a:rPr>
              <a:t>.</a:t>
            </a:r>
            <a:endParaRPr lang="en-US" sz="3600" dirty="0">
              <a:cs typeface="Aharoni" panose="02010803020104030203" pitchFamily="2" charset="-79"/>
            </a:endParaRPr>
          </a:p>
          <a:p>
            <a:pPr algn="just"/>
            <a:r>
              <a:rPr lang="en-US" sz="3600" dirty="0">
                <a:cs typeface="Aharoni" panose="02010803020104030203" pitchFamily="2" charset="-79"/>
              </a:rPr>
              <a:t>In a simple and convenient manner requiring only </a:t>
            </a:r>
            <a:r>
              <a:rPr lang="en-US" sz="3600" b="1" u="sng" dirty="0">
                <a:cs typeface="Aharoni" panose="02010803020104030203" pitchFamily="2" charset="-79"/>
              </a:rPr>
              <a:t>two</a:t>
            </a:r>
            <a:r>
              <a:rPr lang="en-US" sz="3600" u="sng" dirty="0">
                <a:cs typeface="Aharoni" panose="02010803020104030203" pitchFamily="2" charset="-79"/>
              </a:rPr>
              <a:t> </a:t>
            </a:r>
            <a:r>
              <a:rPr lang="en-US" sz="3600" b="1" u="sng" dirty="0">
                <a:cs typeface="Aharoni" panose="02010803020104030203" pitchFamily="2" charset="-79"/>
              </a:rPr>
              <a:t>minutes</a:t>
            </a:r>
            <a:r>
              <a:rPr lang="en-US" sz="3600" u="sng" dirty="0">
                <a:cs typeface="Aharoni" panose="02010803020104030203" pitchFamily="2" charset="-79"/>
              </a:rPr>
              <a:t> </a:t>
            </a:r>
            <a:r>
              <a:rPr lang="en-US" sz="3600" dirty="0">
                <a:cs typeface="Aharoni" panose="02010803020104030203" pitchFamily="2" charset="-79"/>
              </a:rPr>
              <a:t>and </a:t>
            </a:r>
            <a:r>
              <a:rPr lang="en-US" sz="3600" b="1" i="1" dirty="0">
                <a:cs typeface="Aharoni" panose="02010803020104030203" pitchFamily="2" charset="-79"/>
              </a:rPr>
              <a:t>no technical training</a:t>
            </a:r>
            <a:r>
              <a:rPr lang="en-US" sz="3600" dirty="0">
                <a:cs typeface="Aharoni" panose="02010803020104030203" pitchFamily="2" charset="-79"/>
              </a:rPr>
              <a:t>.</a:t>
            </a:r>
            <a:endParaRPr lang="en-US" sz="3600" dirty="0"/>
          </a:p>
          <a:p>
            <a:pPr algn="just"/>
            <a:endParaRPr lang="en-US" sz="3600" dirty="0">
              <a:cs typeface="Aharoni" panose="02010803020104030203" pitchFamily="2" charset="-79"/>
            </a:endParaRPr>
          </a:p>
        </p:txBody>
      </p:sp>
      <p:pic>
        <p:nvPicPr>
          <p:cNvPr id="13" name="Picture 12"/>
          <p:cNvPicPr>
            <a:picLocks noChangeAspect="1"/>
          </p:cNvPicPr>
          <p:nvPr/>
        </p:nvPicPr>
        <p:blipFill>
          <a:blip r:embed="rId1"/>
          <a:stretch>
            <a:fillRect/>
          </a:stretch>
        </p:blipFill>
        <p:spPr>
          <a:xfrm>
            <a:off x="77590" y="80626"/>
            <a:ext cx="1527533" cy="1502491"/>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8"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605123" y="1450166"/>
            <a:ext cx="7344816" cy="1143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cap="all" baseline="0">
                <a:solidFill>
                  <a:schemeClr val="accent1"/>
                </a:solidFill>
                <a:latin typeface="+mj-lt"/>
                <a:ea typeface="+mj-ea"/>
                <a:cs typeface="+mj-cs"/>
              </a:defRPr>
            </a:lvl1pPr>
          </a:lstStyle>
          <a:p>
            <a:r>
              <a:rPr lang="en-US" sz="4000" b="1" dirty="0">
                <a:solidFill>
                  <a:srgbClr val="786202"/>
                </a:solidFill>
                <a:latin typeface="Aharoni" panose="02010803020104030203" pitchFamily="2" charset="-79"/>
                <a:cs typeface="Aharoni" panose="02010803020104030203" pitchFamily="2" charset="-79"/>
              </a:rPr>
              <a:t>Method of Operation</a:t>
            </a:r>
            <a:endParaRPr lang="en-US" sz="4000" b="1" dirty="0">
              <a:solidFill>
                <a:srgbClr val="786202"/>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81483" y="2820468"/>
            <a:ext cx="2939543" cy="665808"/>
          </a:xfrm>
          <a:prstGeom prst="rect">
            <a:avLst/>
          </a:prstGeom>
        </p:spPr>
      </p:pic>
      <p:sp>
        <p:nvSpPr>
          <p:cNvPr id="5" name="Content Placeholder 2"/>
          <p:cNvSpPr txBox="1"/>
          <p:nvPr/>
        </p:nvSpPr>
        <p:spPr>
          <a:xfrm>
            <a:off x="1294445" y="3603216"/>
            <a:ext cx="9073444" cy="3174003"/>
          </a:xfrm>
          <a:prstGeom prst="rect">
            <a:avLst/>
          </a:prstGeom>
        </p:spPr>
        <p:txBody>
          <a:bodyPr/>
          <a:lstStyle>
            <a:lvl1pPr marL="274320" indent="-228600" algn="l" defTabSz="914400" rtl="0" eaLnBrk="1" latinLnBrk="0" hangingPunct="1">
              <a:lnSpc>
                <a:spcPct val="90000"/>
              </a:lnSpc>
              <a:spcBef>
                <a:spcPts val="1800"/>
              </a:spcBef>
              <a:buClr>
                <a:schemeClr val="accent1"/>
              </a:buClr>
              <a:buSzPct val="100000"/>
              <a:buFont typeface="Arial" panose="020B0604020202020204"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buClr>
              <a:buSzPct val="100000"/>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buClr>
              <a:buSzPct val="100000"/>
              <a:buFont typeface="Arial" panose="020B0604020202020204"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buClr>
              <a:buSzPct val="100000"/>
              <a:buFont typeface="Arial" panose="020B0604020202020204" pitchFamily="34" charset="0"/>
              <a:buChar char="▪"/>
              <a:defRPr sz="1400" kern="1200">
                <a:solidFill>
                  <a:schemeClr val="tx1"/>
                </a:solidFill>
                <a:latin typeface="+mn-lt"/>
                <a:ea typeface="+mn-ea"/>
                <a:cs typeface="+mn-cs"/>
              </a:defRPr>
            </a:lvl9pPr>
          </a:lstStyle>
          <a:p>
            <a:pPr algn="just"/>
            <a:r>
              <a:rPr lang="en-US" sz="2800" dirty="0">
                <a:solidFill>
                  <a:schemeClr val="tx2"/>
                </a:solidFill>
              </a:rPr>
              <a:t>Four electrodes or limb leads</a:t>
            </a:r>
            <a:endParaRPr lang="en-US" sz="2800" dirty="0">
              <a:solidFill>
                <a:schemeClr val="tx2"/>
              </a:solidFill>
            </a:endParaRPr>
          </a:p>
          <a:p>
            <a:pPr algn="just"/>
            <a:r>
              <a:rPr lang="en-US" sz="2800" dirty="0">
                <a:solidFill>
                  <a:schemeClr val="tx2"/>
                </a:solidFill>
              </a:rPr>
              <a:t>Data acquisitioned in 30 seconds</a:t>
            </a:r>
            <a:endParaRPr lang="en-US" sz="2800" dirty="0">
              <a:solidFill>
                <a:schemeClr val="tx2"/>
              </a:solidFill>
            </a:endParaRPr>
          </a:p>
          <a:p>
            <a:pPr algn="just"/>
            <a:r>
              <a:rPr lang="en-US" sz="2800" dirty="0">
                <a:solidFill>
                  <a:schemeClr val="tx2"/>
                </a:solidFill>
              </a:rPr>
              <a:t>An image of the heart is formed on screen together with quantitative and qualitative analysis of cardiac electrical activity.</a:t>
            </a:r>
            <a:endParaRPr lang="en-US" sz="2800" dirty="0">
              <a:solidFill>
                <a:schemeClr val="tx2"/>
              </a:solidFill>
            </a:endParaRPr>
          </a:p>
          <a:p>
            <a:endParaRPr lang="en-US" sz="2800" dirty="0">
              <a:solidFill>
                <a:schemeClr val="tx2"/>
              </a:solidFill>
            </a:endParaRPr>
          </a:p>
        </p:txBody>
      </p:sp>
      <p:pic>
        <p:nvPicPr>
          <p:cNvPr id="6" name="Picture 5"/>
          <p:cNvPicPr>
            <a:picLocks noChangeAspect="1"/>
          </p:cNvPicPr>
          <p:nvPr/>
        </p:nvPicPr>
        <p:blipFill>
          <a:blip r:embed="rId2"/>
          <a:stretch>
            <a:fillRect/>
          </a:stretch>
        </p:blipFill>
        <p:spPr>
          <a:xfrm>
            <a:off x="77590" y="80626"/>
            <a:ext cx="1527533" cy="150249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9" name="Picture 2" descr="Image result for heart at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77590" y="80626"/>
            <a:ext cx="1527533" cy="1502491"/>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sp>
        <p:nvSpPr>
          <p:cNvPr id="13" name="Content Placeholder 2"/>
          <p:cNvSpPr>
            <a:spLocks noGrp="1"/>
          </p:cNvSpPr>
          <p:nvPr/>
        </p:nvSpPr>
        <p:spPr>
          <a:xfrm>
            <a:off x="1605123" y="2598106"/>
            <a:ext cx="8732088" cy="278315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dirty="0">
                <a:latin typeface="Calibri" panose="020F0502020204030204" pitchFamily="34" charset="0"/>
                <a:cs typeface="Calibri" panose="020F0502020204030204" pitchFamily="34" charset="0"/>
              </a:rPr>
              <a:t>The Parc Cardio Screening device creates  a color-coded image of the heart in which </a:t>
            </a:r>
            <a:r>
              <a:rPr lang="en-US" dirty="0">
                <a:solidFill>
                  <a:srgbClr val="00B050"/>
                </a:solidFill>
                <a:latin typeface="Calibri" panose="020F0502020204030204" pitchFamily="34" charset="0"/>
                <a:cs typeface="Calibri" panose="020F0502020204030204" pitchFamily="34" charset="0"/>
              </a:rPr>
              <a:t>green</a:t>
            </a:r>
            <a:r>
              <a:rPr lang="en-US" dirty="0">
                <a:latin typeface="Calibri" panose="020F0502020204030204" pitchFamily="34" charset="0"/>
                <a:cs typeface="Calibri" panose="020F0502020204030204" pitchFamily="34" charset="0"/>
              </a:rPr>
              <a:t> represents healthy and </a:t>
            </a:r>
            <a:r>
              <a:rPr lang="en-US" dirty="0">
                <a:solidFill>
                  <a:srgbClr val="FF0000"/>
                </a:solidFill>
                <a:latin typeface="Calibri" panose="020F0502020204030204" pitchFamily="34" charset="0"/>
                <a:cs typeface="Calibri" panose="020F0502020204030204" pitchFamily="34" charset="0"/>
              </a:rPr>
              <a:t>red</a:t>
            </a:r>
            <a:r>
              <a:rPr lang="en-US" dirty="0">
                <a:latin typeface="Calibri" panose="020F0502020204030204" pitchFamily="34" charset="0"/>
                <a:cs typeface="Calibri" panose="020F0502020204030204" pitchFamily="34" charset="0"/>
              </a:rPr>
              <a:t> represents pathological changes as observed in the maps below.</a:t>
            </a:r>
            <a:endParaRPr lang="en-US" dirty="0">
              <a:latin typeface="Calibri" panose="020F0502020204030204" pitchFamily="34" charset="0"/>
              <a:cs typeface="Calibri" panose="020F0502020204030204" pitchFamily="34" charset="0"/>
            </a:endParaRPr>
          </a:p>
          <a:p>
            <a:pPr marL="0" indent="0" algn="just">
              <a:buNone/>
            </a:pPr>
            <a:endParaRPr lang="en-US" dirty="0">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433" y="5124518"/>
            <a:ext cx="2062967" cy="1433587"/>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2240" y="5112117"/>
            <a:ext cx="2086114" cy="1433587"/>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1808" y="5126185"/>
            <a:ext cx="2086114" cy="1433587"/>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3680" y="5124052"/>
            <a:ext cx="2062967" cy="1433587"/>
          </a:xfrm>
          <a:prstGeom prst="rect">
            <a:avLst/>
          </a:prstGeom>
        </p:spPr>
      </p:pic>
      <p:sp>
        <p:nvSpPr>
          <p:cNvPr id="18" name="Rectangle 17"/>
          <p:cNvSpPr/>
          <p:nvPr/>
        </p:nvSpPr>
        <p:spPr>
          <a:xfrm>
            <a:off x="1605123" y="1835654"/>
            <a:ext cx="5801781" cy="646331"/>
          </a:xfrm>
          <a:prstGeom prst="rect">
            <a:avLst/>
          </a:prstGeom>
        </p:spPr>
        <p:txBody>
          <a:bodyPr wrap="none">
            <a:spAutoFit/>
          </a:bodyPr>
          <a:lstStyle/>
          <a:p>
            <a:r>
              <a:rPr lang="en-US" sz="3600" b="1" dirty="0">
                <a:solidFill>
                  <a:srgbClr val="786202"/>
                </a:solidFill>
              </a:rPr>
              <a:t>Parc Cardio Screening Device </a:t>
            </a:r>
            <a:endParaRPr lang="en-US" b="1" dirty="0">
              <a:solidFill>
                <a:srgbClr val="786202"/>
              </a:solidFill>
            </a:endParaRPr>
          </a:p>
        </p:txBody>
      </p:sp>
      <p:pic>
        <p:nvPicPr>
          <p:cNvPr id="19" name="Picture 2" descr="Image result for heart atta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64579" y="3047260"/>
            <a:ext cx="10526786" cy="2554545"/>
          </a:xfrm>
          <a:prstGeom prst="rect">
            <a:avLst/>
          </a:prstGeom>
        </p:spPr>
        <p:txBody>
          <a:bodyPr wrap="square">
            <a:spAutoFit/>
          </a:bodyPr>
          <a:lstStyle/>
          <a:p>
            <a:pPr lvl="0" algn="just">
              <a:spcBef>
                <a:spcPct val="20000"/>
              </a:spcBef>
            </a:pPr>
            <a:r>
              <a:rPr lang="en-US" sz="4000" dirty="0">
                <a:solidFill>
                  <a:prstClr val="black"/>
                </a:solidFill>
                <a:latin typeface="Calibri" panose="020F0502020204030204" pitchFamily="34" charset="0"/>
                <a:cs typeface="Calibri" panose="020F0502020204030204" pitchFamily="34" charset="0"/>
              </a:rPr>
              <a:t>Analyzes low amplitude oscillations invisible to the human eye and is a highly sensitive indicator of pathological processes </a:t>
            </a:r>
            <a:r>
              <a:rPr lang="en-US" sz="4000" b="1" dirty="0">
                <a:solidFill>
                  <a:prstClr val="black"/>
                </a:solidFill>
                <a:latin typeface="Calibri" panose="020F0502020204030204" pitchFamily="34" charset="0"/>
                <a:cs typeface="Calibri" panose="020F0502020204030204" pitchFamily="34" charset="0"/>
              </a:rPr>
              <a:t>identifying areas where athletes are at high risk</a:t>
            </a:r>
            <a:endParaRPr lang="en-US" sz="4000" b="1" dirty="0">
              <a:solidFill>
                <a:prstClr val="black"/>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1"/>
          <a:stretch>
            <a:fillRect/>
          </a:stretch>
        </p:blipFill>
        <p:spPr>
          <a:xfrm>
            <a:off x="77590" y="80626"/>
            <a:ext cx="1527533" cy="1502491"/>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sp>
        <p:nvSpPr>
          <p:cNvPr id="12" name="Rectangle 11"/>
          <p:cNvSpPr/>
          <p:nvPr/>
        </p:nvSpPr>
        <p:spPr>
          <a:xfrm>
            <a:off x="1064579" y="2033478"/>
            <a:ext cx="9955226" cy="769441"/>
          </a:xfrm>
          <a:prstGeom prst="rect">
            <a:avLst/>
          </a:prstGeom>
        </p:spPr>
        <p:txBody>
          <a:bodyPr wrap="none">
            <a:spAutoFit/>
          </a:bodyPr>
          <a:lstStyle/>
          <a:p>
            <a:r>
              <a:rPr lang="en-US" sz="4400" b="1" dirty="0">
                <a:solidFill>
                  <a:srgbClr val="786202"/>
                </a:solidFill>
              </a:rPr>
              <a:t>Parc Cardio Screening Device….continued </a:t>
            </a:r>
            <a:endParaRPr lang="en-US" sz="4400" b="1" dirty="0">
              <a:solidFill>
                <a:srgbClr val="786202"/>
              </a:solidFill>
            </a:endParaRPr>
          </a:p>
        </p:txBody>
      </p:sp>
      <p:pic>
        <p:nvPicPr>
          <p:cNvPr id="8"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1" y="1668438"/>
            <a:ext cx="9144000" cy="746725"/>
          </a:xfrm>
        </p:spPr>
        <p:txBody>
          <a:bodyPr>
            <a:normAutofit/>
          </a:bodyPr>
          <a:lstStyle/>
          <a:p>
            <a:r>
              <a:rPr lang="en-US" sz="2800" b="1" dirty="0">
                <a:solidFill>
                  <a:srgbClr val="786202"/>
                </a:solidFill>
                <a:latin typeface="+mn-lt"/>
              </a:rPr>
              <a:t>Benefits</a:t>
            </a:r>
            <a:endParaRPr lang="en-US" sz="2800" b="1" dirty="0">
              <a:solidFill>
                <a:srgbClr val="786202"/>
              </a:solidFill>
              <a:latin typeface="+mn-lt"/>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08595" y="140680"/>
            <a:ext cx="4000000" cy="1442437"/>
          </a:xfrm>
          <a:prstGeom prst="rect">
            <a:avLst/>
          </a:prstGeom>
        </p:spPr>
      </p:pic>
      <p:pic>
        <p:nvPicPr>
          <p:cNvPr id="6" name="Picture 5"/>
          <p:cNvPicPr>
            <a:picLocks noChangeAspect="1"/>
          </p:cNvPicPr>
          <p:nvPr/>
        </p:nvPicPr>
        <p:blipFill>
          <a:blip r:embed="rId2"/>
          <a:stretch>
            <a:fillRect/>
          </a:stretch>
        </p:blipFill>
        <p:spPr>
          <a:xfrm>
            <a:off x="77590" y="80626"/>
            <a:ext cx="1527533" cy="1502491"/>
          </a:xfrm>
          <a:prstGeom prst="rect">
            <a:avLst/>
          </a:prstGeom>
        </p:spPr>
      </p:pic>
      <p:sp>
        <p:nvSpPr>
          <p:cNvPr id="8" name="TextBox 7"/>
          <p:cNvSpPr txBox="1"/>
          <p:nvPr/>
        </p:nvSpPr>
        <p:spPr>
          <a:xfrm>
            <a:off x="729951" y="2027086"/>
            <a:ext cx="10863358" cy="3970318"/>
          </a:xfrm>
          <a:prstGeom prst="rect">
            <a:avLst/>
          </a:prstGeom>
          <a:noFill/>
        </p:spPr>
        <p:txBody>
          <a:bodyPr wrap="square" rtlCol="0">
            <a:spAutoFit/>
          </a:bodyPr>
          <a:lstStyle/>
          <a:p>
            <a:endParaRPr lang="en-US" sz="2800" b="1" u="sng" dirty="0">
              <a:solidFill>
                <a:schemeClr val="tx2"/>
              </a:solidFill>
            </a:endParaRPr>
          </a:p>
          <a:p>
            <a:r>
              <a:rPr lang="en-US" sz="2800" b="1" i="1" dirty="0">
                <a:solidFill>
                  <a:schemeClr val="tx2"/>
                </a:solidFill>
              </a:rPr>
              <a:t>Athletes / Clients</a:t>
            </a:r>
            <a:endParaRPr lang="en-US" sz="2800" b="1" i="1" dirty="0">
              <a:solidFill>
                <a:schemeClr val="tx2"/>
              </a:solidFill>
            </a:endParaRPr>
          </a:p>
          <a:p>
            <a:pPr marL="285750" indent="-285750">
              <a:buFont typeface="Arial" panose="020B0604020202020204" pitchFamily="34" charset="0"/>
              <a:buChar char="•"/>
            </a:pPr>
            <a:r>
              <a:rPr lang="en-US" sz="2800" dirty="0">
                <a:solidFill>
                  <a:schemeClr val="tx2"/>
                </a:solidFill>
              </a:rPr>
              <a:t>Prevents death by sudden cardiac arrest due to early and regular cardio screening for pennies a day.</a:t>
            </a:r>
            <a:endParaRPr lang="en-US" sz="2800" dirty="0">
              <a:solidFill>
                <a:schemeClr val="tx2"/>
              </a:solidFill>
            </a:endParaRPr>
          </a:p>
          <a:p>
            <a:r>
              <a:rPr lang="en-US" sz="2800" b="1" i="1" dirty="0">
                <a:solidFill>
                  <a:schemeClr val="tx2"/>
                </a:solidFill>
              </a:rPr>
              <a:t>Personal Trainers / Coaches</a:t>
            </a:r>
            <a:endParaRPr lang="en-US" sz="2800" b="1" i="1" dirty="0">
              <a:solidFill>
                <a:schemeClr val="tx2"/>
              </a:solidFill>
            </a:endParaRPr>
          </a:p>
          <a:p>
            <a:pPr marL="285750" indent="-285750">
              <a:buFont typeface="Arial" panose="020B0604020202020204" pitchFamily="34" charset="0"/>
              <a:buChar char="•"/>
            </a:pPr>
            <a:r>
              <a:rPr lang="en-US" sz="2800" dirty="0">
                <a:solidFill>
                  <a:schemeClr val="tx2"/>
                </a:solidFill>
              </a:rPr>
              <a:t>Proper and complete assessment of clients cardio stress loads.</a:t>
            </a:r>
            <a:endParaRPr lang="en-US" sz="2800" dirty="0">
              <a:solidFill>
                <a:schemeClr val="tx2"/>
              </a:solidFill>
            </a:endParaRPr>
          </a:p>
          <a:p>
            <a:pPr marL="285750" indent="-285750">
              <a:buFont typeface="Arial" panose="020B0604020202020204" pitchFamily="34" charset="0"/>
              <a:buChar char="•"/>
            </a:pPr>
            <a:r>
              <a:rPr lang="en-US" sz="2800" dirty="0">
                <a:solidFill>
                  <a:schemeClr val="tx2"/>
                </a:solidFill>
              </a:rPr>
              <a:t>An extra tool tailoring to the clients fitness program.</a:t>
            </a:r>
            <a:endParaRPr lang="en-US" sz="2800" dirty="0">
              <a:solidFill>
                <a:schemeClr val="tx2"/>
              </a:solidFill>
            </a:endParaRPr>
          </a:p>
          <a:p>
            <a:pPr marL="285750" indent="-285750">
              <a:buFont typeface="Arial" panose="020B0604020202020204" pitchFamily="34" charset="0"/>
              <a:buChar char="•"/>
            </a:pPr>
            <a:r>
              <a:rPr lang="en-US" sz="2800" dirty="0">
                <a:solidFill>
                  <a:schemeClr val="tx2"/>
                </a:solidFill>
              </a:rPr>
              <a:t>An assessment tool to prevent over ambitious fitness goals. </a:t>
            </a:r>
            <a:endParaRPr lang="en-US" sz="2800" dirty="0">
              <a:solidFill>
                <a:schemeClr val="tx2"/>
              </a:solidFill>
            </a:endParaRPr>
          </a:p>
          <a:p>
            <a:pPr marL="342900" indent="-342900">
              <a:buFont typeface="Arial" panose="020B0604020202020204" pitchFamily="34" charset="0"/>
              <a:buChar char="•"/>
            </a:pPr>
            <a:r>
              <a:rPr lang="en-US" sz="2800" dirty="0">
                <a:solidFill>
                  <a:schemeClr val="tx2"/>
                </a:solidFill>
              </a:rPr>
              <a:t>Maintain competitive advantage.</a:t>
            </a:r>
            <a:endParaRPr lang="en-US" sz="2800" dirty="0">
              <a:solidFill>
                <a:schemeClr val="tx2"/>
              </a:solidFill>
            </a:endParaRPr>
          </a:p>
        </p:txBody>
      </p:sp>
      <p:pic>
        <p:nvPicPr>
          <p:cNvPr id="7"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66" y="1815252"/>
            <a:ext cx="9144000" cy="1143000"/>
          </a:xfrm>
        </p:spPr>
        <p:txBody>
          <a:bodyPr/>
          <a:lstStyle/>
          <a:p>
            <a:r>
              <a:rPr lang="en-US" b="1" dirty="0">
                <a:solidFill>
                  <a:schemeClr val="tx2"/>
                </a:solidFill>
              </a:rPr>
              <a:t>Jayson jones</a:t>
            </a:r>
            <a:r>
              <a:rPr lang="en-US" dirty="0">
                <a:solidFill>
                  <a:schemeClr val="tx2"/>
                </a:solidFill>
              </a:rPr>
              <a:t> </a:t>
            </a:r>
            <a:br>
              <a:rPr lang="en-US" dirty="0">
                <a:solidFill>
                  <a:schemeClr val="tx2"/>
                </a:solidFill>
              </a:rPr>
            </a:br>
            <a:r>
              <a:rPr lang="en-US" dirty="0">
                <a:solidFill>
                  <a:schemeClr val="tx2"/>
                </a:solidFill>
              </a:rPr>
              <a:t>(</a:t>
            </a:r>
            <a:r>
              <a:rPr lang="en-US" sz="2800" b="1" dirty="0">
                <a:solidFill>
                  <a:schemeClr val="tx2"/>
                </a:solidFill>
              </a:rPr>
              <a:t>2X Belizean Olympian</a:t>
            </a:r>
            <a:r>
              <a:rPr lang="en-US" sz="2800" dirty="0">
                <a:solidFill>
                  <a:schemeClr val="tx2"/>
                </a:solidFill>
              </a:rPr>
              <a:t>) </a:t>
            </a:r>
            <a:endParaRPr lang="en-US" sz="2800" dirty="0">
              <a:solidFill>
                <a:schemeClr val="tx2"/>
              </a:solidFill>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10" name="Picture 9"/>
          <p:cNvPicPr>
            <a:picLocks noChangeAspect="1"/>
          </p:cNvPicPr>
          <p:nvPr/>
        </p:nvPicPr>
        <p:blipFill>
          <a:blip r:embed="rId2"/>
          <a:stretch>
            <a:fillRect/>
          </a:stretch>
        </p:blipFill>
        <p:spPr>
          <a:xfrm>
            <a:off x="77590" y="80626"/>
            <a:ext cx="1527533" cy="1502491"/>
          </a:xfrm>
          <a:prstGeom prst="rect">
            <a:avLst/>
          </a:prstGeom>
        </p:spPr>
      </p:pic>
      <p:sp>
        <p:nvSpPr>
          <p:cNvPr id="12" name="TextBox 11"/>
          <p:cNvSpPr txBox="1"/>
          <p:nvPr/>
        </p:nvSpPr>
        <p:spPr>
          <a:xfrm>
            <a:off x="286466" y="2958252"/>
            <a:ext cx="3277005" cy="3416320"/>
          </a:xfrm>
          <a:prstGeom prst="rect">
            <a:avLst/>
          </a:prstGeom>
          <a:noFill/>
        </p:spPr>
        <p:txBody>
          <a:bodyPr wrap="square" rtlCol="0">
            <a:spAutoFit/>
          </a:bodyPr>
          <a:lstStyle/>
          <a:p>
            <a:r>
              <a:rPr lang="en-US" sz="2400" b="1" dirty="0"/>
              <a:t>Tests are currently being done on Olympians and the results have been astounding. </a:t>
            </a:r>
            <a:endParaRPr lang="en-US" sz="2400" b="1" dirty="0"/>
          </a:p>
          <a:p>
            <a:r>
              <a:rPr lang="en-US" sz="2400" b="1" dirty="0"/>
              <a:t>They have seen the necessity for the state of the art technology that is being offered by PARC Distributors. </a:t>
            </a:r>
            <a:endParaRPr lang="en-US" sz="2400" b="1" dirty="0"/>
          </a:p>
        </p:txBody>
      </p:sp>
      <p:pic>
        <p:nvPicPr>
          <p:cNvPr id="8"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471" y="3239495"/>
            <a:ext cx="5190760" cy="3116002"/>
          </a:xfrm>
          <a:prstGeom prst="rect">
            <a:avLst/>
          </a:prstGeom>
        </p:spPr>
      </p:pic>
      <p:pic>
        <p:nvPicPr>
          <p:cNvPr id="5" name="Content Placeholder 4"/>
          <p:cNvPicPr>
            <a:picLocks noGrp="1" noChangeAspect="1"/>
          </p:cNvPicPr>
          <p:nvPr>
            <p:ph sz="half" idx="1"/>
          </p:nvPr>
        </p:nvPicPr>
        <p:blipFill>
          <a:blip r:embed="rId5" cstate="print">
            <a:extLst>
              <a:ext uri="{28A0092B-C50C-407E-A947-70E740481C1C}">
                <a14:useLocalDpi xmlns:a14="http://schemas.microsoft.com/office/drawing/2010/main" val="0"/>
              </a:ext>
            </a:extLst>
          </a:blip>
          <a:stretch>
            <a:fillRect/>
          </a:stretch>
        </p:blipFill>
        <p:spPr>
          <a:xfrm rot="10800000">
            <a:off x="7355540" y="1714085"/>
            <a:ext cx="4719557" cy="2828696"/>
          </a:xfrm>
        </p:spPr>
      </p:pic>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466" y="1815252"/>
            <a:ext cx="9144000" cy="1143000"/>
          </a:xfrm>
        </p:spPr>
        <p:txBody>
          <a:bodyPr/>
          <a:lstStyle/>
          <a:p>
            <a:r>
              <a:rPr lang="en-US" b="1" dirty="0" smtClean="0">
                <a:solidFill>
                  <a:schemeClr val="tx2"/>
                </a:solidFill>
              </a:rPr>
              <a:t>James Baird</a:t>
            </a:r>
            <a:r>
              <a:rPr lang="en-US" dirty="0" smtClean="0">
                <a:solidFill>
                  <a:schemeClr val="tx2"/>
                </a:solidFill>
              </a:rPr>
              <a:t> </a:t>
            </a:r>
            <a:br>
              <a:rPr lang="en-US" dirty="0">
                <a:solidFill>
                  <a:schemeClr val="tx2"/>
                </a:solidFill>
              </a:rPr>
            </a:br>
            <a:r>
              <a:rPr lang="en-US" dirty="0">
                <a:solidFill>
                  <a:schemeClr val="tx2"/>
                </a:solidFill>
              </a:rPr>
              <a:t>(</a:t>
            </a:r>
            <a:r>
              <a:rPr lang="en-US" sz="2800" b="1" dirty="0" smtClean="0">
                <a:solidFill>
                  <a:schemeClr val="tx2"/>
                </a:solidFill>
              </a:rPr>
              <a:t>Scottish Goalkeeper and athletic director</a:t>
            </a:r>
            <a:r>
              <a:rPr lang="en-US" sz="2800" dirty="0" smtClean="0">
                <a:solidFill>
                  <a:schemeClr val="tx2"/>
                </a:solidFill>
              </a:rPr>
              <a:t>) </a:t>
            </a:r>
            <a:endParaRPr lang="en-US" sz="2800" dirty="0">
              <a:solidFill>
                <a:schemeClr val="tx2"/>
              </a:solidFill>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10" name="Picture 9"/>
          <p:cNvPicPr>
            <a:picLocks noChangeAspect="1"/>
          </p:cNvPicPr>
          <p:nvPr/>
        </p:nvPicPr>
        <p:blipFill>
          <a:blip r:embed="rId2"/>
          <a:stretch>
            <a:fillRect/>
          </a:stretch>
        </p:blipFill>
        <p:spPr>
          <a:xfrm>
            <a:off x="77590" y="80626"/>
            <a:ext cx="1527533" cy="1502491"/>
          </a:xfrm>
          <a:prstGeom prst="rect">
            <a:avLst/>
          </a:prstGeom>
        </p:spPr>
      </p:pic>
      <p:sp>
        <p:nvSpPr>
          <p:cNvPr id="12" name="TextBox 11"/>
          <p:cNvSpPr txBox="1"/>
          <p:nvPr/>
        </p:nvSpPr>
        <p:spPr>
          <a:xfrm>
            <a:off x="286466" y="2958252"/>
            <a:ext cx="3277005" cy="3477875"/>
          </a:xfrm>
          <a:prstGeom prst="rect">
            <a:avLst/>
          </a:prstGeom>
          <a:noFill/>
        </p:spPr>
        <p:txBody>
          <a:bodyPr wrap="square" rtlCol="0">
            <a:spAutoFit/>
          </a:bodyPr>
          <a:lstStyle/>
          <a:p>
            <a:r>
              <a:rPr lang="en-US" sz="2000" b="1" dirty="0" smtClean="0"/>
              <a:t>To many Athletes and people are dying around the world , If I can help them be Heart-Smart and save a life in the process I think that’s my duty. </a:t>
            </a:r>
            <a:r>
              <a:rPr lang="en-US" sz="2000" b="1" dirty="0" err="1" smtClean="0"/>
              <a:t>Parc</a:t>
            </a:r>
            <a:r>
              <a:rPr lang="en-US" sz="2000" b="1" dirty="0" smtClean="0"/>
              <a:t> cardio screening is such an easy and amazing tool to flag up heart issues and should be a must for any coaches or fitness professionals. </a:t>
            </a:r>
            <a:endParaRPr lang="en-US" sz="2000" b="1" dirty="0"/>
          </a:p>
        </p:txBody>
      </p:sp>
      <p:pic>
        <p:nvPicPr>
          <p:cNvPr id="8"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191" y="1713559"/>
            <a:ext cx="4181967" cy="2809759"/>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2309" y="3088694"/>
            <a:ext cx="4632117" cy="3088078"/>
          </a:xfrm>
          <a:prstGeom prst="rect">
            <a:avLst/>
          </a:prstGeom>
        </p:spPr>
      </p:pic>
      <p:sp>
        <p:nvSpPr>
          <p:cNvPr id="14" name="TextBox 13"/>
          <p:cNvSpPr txBox="1"/>
          <p:nvPr/>
        </p:nvSpPr>
        <p:spPr>
          <a:xfrm>
            <a:off x="8408020" y="4705815"/>
            <a:ext cx="3671499" cy="584775"/>
          </a:xfrm>
          <a:prstGeom prst="rect">
            <a:avLst/>
          </a:prstGeom>
          <a:noFill/>
        </p:spPr>
        <p:txBody>
          <a:bodyPr wrap="square" rtlCol="0">
            <a:spAutoFit/>
          </a:bodyPr>
          <a:lstStyle/>
          <a:p>
            <a:r>
              <a:rPr lang="en-US" sz="3200" b="1" dirty="0">
                <a:solidFill>
                  <a:srgbClr val="FF0000"/>
                </a:solidFill>
                <a:latin typeface="Aldine721 BT" panose="02040603050506020403"/>
              </a:rPr>
              <a:t>BE Heart Smart!</a:t>
            </a:r>
            <a:endParaRPr lang="en-US" sz="3200" b="1" dirty="0">
              <a:solidFill>
                <a:srgbClr val="FF0000"/>
              </a:solidFill>
              <a:latin typeface="Aldine721 BT" panose="02040603050506020403"/>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30" y="2597431"/>
            <a:ext cx="5204543" cy="3747556"/>
          </a:xfrm>
        </p:spPr>
        <p:txBody>
          <a:bodyPr>
            <a:noAutofit/>
          </a:bodyPr>
          <a:lstStyle/>
          <a:p>
            <a:pPr>
              <a:lnSpc>
                <a:spcPct val="109000"/>
              </a:lnSpc>
            </a:pPr>
            <a:br>
              <a:rPr lang="en-US" altLang="en-US" sz="2000" dirty="0">
                <a:solidFill>
                  <a:srgbClr val="786202"/>
                </a:solidFill>
                <a:latin typeface="+mn-lt"/>
                <a:cs typeface="Arial" panose="020B0604020202020204" pitchFamily="34" charset="0"/>
              </a:rPr>
            </a:br>
            <a:br>
              <a:rPr lang="en-US" altLang="en-US" sz="2000" dirty="0">
                <a:solidFill>
                  <a:srgbClr val="786202"/>
                </a:solidFill>
                <a:latin typeface="+mn-lt"/>
                <a:cs typeface="Arial" panose="020B0604020202020204" pitchFamily="34" charset="0"/>
              </a:rPr>
            </a:br>
            <a:br>
              <a:rPr lang="en-US" altLang="en-US" sz="2000" dirty="0">
                <a:solidFill>
                  <a:srgbClr val="786202"/>
                </a:solidFill>
                <a:latin typeface="+mn-lt"/>
                <a:cs typeface="Arial" panose="020B0604020202020204" pitchFamily="34" charset="0"/>
              </a:rPr>
            </a:br>
            <a:br>
              <a:rPr lang="en-US" altLang="en-US" sz="2000" dirty="0">
                <a:solidFill>
                  <a:srgbClr val="786202"/>
                </a:solidFill>
                <a:latin typeface="+mn-lt"/>
                <a:cs typeface="Arial" panose="020B0604020202020204" pitchFamily="34" charset="0"/>
              </a:rPr>
            </a:br>
            <a:r>
              <a:rPr lang="en-US" altLang="en-US" sz="2400" b="1" dirty="0">
                <a:solidFill>
                  <a:srgbClr val="786202"/>
                </a:solidFill>
                <a:latin typeface="+mn-lt"/>
                <a:cs typeface="Arial" panose="020B0604020202020204" pitchFamily="34" charset="0"/>
              </a:rPr>
              <a:t>Application of PARC cardio screening devices by football teams and players.</a:t>
            </a:r>
            <a:br>
              <a:rPr lang="en-US" altLang="en-US" sz="2000" b="1" dirty="0">
                <a:solidFill>
                  <a:srgbClr val="786202"/>
                </a:solidFill>
                <a:latin typeface="+mn-lt"/>
                <a:cs typeface="Arial" panose="020B0604020202020204" pitchFamily="34" charset="0"/>
              </a:rPr>
            </a:br>
            <a:br>
              <a:rPr lang="en-US" altLang="en-US" sz="2000" b="1" dirty="0">
                <a:solidFill>
                  <a:srgbClr val="786202"/>
                </a:solidFill>
                <a:latin typeface="+mn-lt"/>
                <a:cs typeface="Times New Roman" panose="02020603050405020304" pitchFamily="18" charset="0"/>
              </a:rPr>
            </a:br>
            <a:r>
              <a:rPr lang="en-US" altLang="en-US" sz="2000" dirty="0">
                <a:solidFill>
                  <a:schemeClr val="tx2"/>
                </a:solidFill>
                <a:latin typeface="+mn-lt"/>
                <a:cs typeface="Arial" panose="020B0604020202020204" pitchFamily="34" charset="0"/>
              </a:rPr>
              <a:t>devices being used by both teams  and individual players for </a:t>
            </a:r>
            <a:r>
              <a:rPr lang="en-US" altLang="en-US" sz="2000" b="1" dirty="0">
                <a:solidFill>
                  <a:schemeClr val="tx2"/>
                </a:solidFill>
                <a:latin typeface="+mn-lt"/>
                <a:cs typeface="Arial" panose="020B0604020202020204" pitchFamily="34" charset="0"/>
              </a:rPr>
              <a:t>assessments</a:t>
            </a:r>
            <a:r>
              <a:rPr lang="en-US" altLang="en-US" sz="2000" dirty="0">
                <a:solidFill>
                  <a:schemeClr val="tx2"/>
                </a:solidFill>
                <a:latin typeface="+mn-lt"/>
                <a:cs typeface="Arial" panose="020B0604020202020204" pitchFamily="34" charset="0"/>
              </a:rPr>
              <a:t>. Some players manage their heart rate variability for </a:t>
            </a:r>
            <a:r>
              <a:rPr lang="en-US" altLang="en-US" sz="2000" b="1" dirty="0">
                <a:solidFill>
                  <a:schemeClr val="tx2"/>
                </a:solidFill>
                <a:latin typeface="+mn-lt"/>
                <a:cs typeface="Arial" panose="020B0604020202020204" pitchFamily="34" charset="0"/>
              </a:rPr>
              <a:t>recovery and heavy training</a:t>
            </a:r>
            <a:r>
              <a:rPr lang="en-US" altLang="en-US" sz="2000" dirty="0">
                <a:solidFill>
                  <a:schemeClr val="tx2"/>
                </a:solidFill>
                <a:latin typeface="+mn-lt"/>
                <a:cs typeface="Arial" panose="020B0604020202020204" pitchFamily="34" charset="0"/>
              </a:rPr>
              <a:t>  as well as current state under stress before matches as well.  </a:t>
            </a:r>
            <a:r>
              <a:rPr lang="en-US" altLang="en-US" sz="2000" b="1" dirty="0">
                <a:solidFill>
                  <a:schemeClr val="tx2"/>
                </a:solidFill>
                <a:latin typeface="+mn-lt"/>
                <a:cs typeface="Arial" panose="020B0604020202020204" pitchFamily="34" charset="0"/>
              </a:rPr>
              <a:t>PT’s and coaches </a:t>
            </a:r>
            <a:r>
              <a:rPr lang="en-US" altLang="en-US" sz="2000" dirty="0">
                <a:solidFill>
                  <a:schemeClr val="tx2"/>
                </a:solidFill>
                <a:latin typeface="+mn-lt"/>
                <a:cs typeface="Arial" panose="020B0604020202020204" pitchFamily="34" charset="0"/>
              </a:rPr>
              <a:t>are now able manage the process </a:t>
            </a:r>
            <a:r>
              <a:rPr lang="en-US" altLang="en-US" sz="2000" b="1" dirty="0">
                <a:solidFill>
                  <a:schemeClr val="tx2"/>
                </a:solidFill>
                <a:latin typeface="+mn-lt"/>
                <a:cs typeface="Arial" panose="020B0604020202020204" pitchFamily="34" charset="0"/>
              </a:rPr>
              <a:t>in real time.</a:t>
            </a:r>
            <a:br>
              <a:rPr lang="en-US" altLang="en-US" sz="2000" b="1" dirty="0">
                <a:solidFill>
                  <a:schemeClr val="tx2"/>
                </a:solidFill>
                <a:latin typeface="+mn-lt"/>
                <a:cs typeface="Arial" panose="020B0604020202020204" pitchFamily="34" charset="0"/>
              </a:rPr>
            </a:br>
            <a:endParaRPr lang="en-US" sz="2000" b="1" dirty="0">
              <a:solidFill>
                <a:schemeClr val="tx2"/>
              </a:solidFill>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351473" y="2213309"/>
            <a:ext cx="3890989" cy="291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12621" y="2418199"/>
            <a:ext cx="3025641" cy="393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77590" y="80626"/>
            <a:ext cx="1527533" cy="15024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9" name="Picture 2" descr="Image result for heart att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5759" y="5431261"/>
            <a:ext cx="11459986" cy="1015663"/>
          </a:xfrm>
          <a:prstGeom prst="rect">
            <a:avLst/>
          </a:prstGeom>
          <a:noFill/>
        </p:spPr>
        <p:txBody>
          <a:bodyPr wrap="square" rtlCol="0">
            <a:spAutoFit/>
          </a:bodyPr>
          <a:lstStyle/>
          <a:p>
            <a:pPr algn="ctr"/>
            <a:r>
              <a:rPr lang="en-US" sz="2000" dirty="0">
                <a:solidFill>
                  <a:srgbClr val="786202"/>
                </a:solidFill>
                <a:latin typeface="Calibri" panose="020F0502020204030204" pitchFamily="34" charset="0"/>
                <a:cs typeface="Calibri" panose="020F0502020204030204" pitchFamily="34" charset="0"/>
              </a:rPr>
              <a:t>This Cardio Screening is not intended to replace the advice of a Physician or diagnose any illness or disease,</a:t>
            </a:r>
            <a:endParaRPr lang="en-US" sz="2000" dirty="0">
              <a:solidFill>
                <a:srgbClr val="786202"/>
              </a:solidFill>
              <a:latin typeface="Calibri" panose="020F0502020204030204" pitchFamily="34" charset="0"/>
              <a:cs typeface="Calibri" panose="020F0502020204030204" pitchFamily="34" charset="0"/>
            </a:endParaRPr>
          </a:p>
          <a:p>
            <a:pPr algn="ctr"/>
            <a:r>
              <a:rPr lang="en-US" sz="2000" dirty="0">
                <a:solidFill>
                  <a:srgbClr val="786202"/>
                </a:solidFill>
                <a:latin typeface="Calibri" panose="020F0502020204030204" pitchFamily="34" charset="0"/>
                <a:cs typeface="Calibri" panose="020F0502020204030204" pitchFamily="34" charset="0"/>
              </a:rPr>
              <a:t>one should always consult one’s Physician.</a:t>
            </a:r>
            <a:endParaRPr lang="en-US" sz="2000" dirty="0">
              <a:solidFill>
                <a:srgbClr val="786202"/>
              </a:solidFill>
              <a:latin typeface="Calibri" panose="020F0502020204030204" pitchFamily="34" charset="0"/>
              <a:cs typeface="Calibri" panose="020F0502020204030204" pitchFamily="34" charset="0"/>
            </a:endParaRPr>
          </a:p>
          <a:p>
            <a:endParaRPr lang="en-US" sz="2000" dirty="0">
              <a:solidFill>
                <a:srgbClr val="786202"/>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1"/>
          <a:stretch>
            <a:fillRect/>
          </a:stretch>
        </p:blipFill>
        <p:spPr>
          <a:xfrm>
            <a:off x="77590" y="80626"/>
            <a:ext cx="1527533" cy="150249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sp>
        <p:nvSpPr>
          <p:cNvPr id="9" name="TextBox 8"/>
          <p:cNvSpPr txBox="1"/>
          <p:nvPr/>
        </p:nvSpPr>
        <p:spPr>
          <a:xfrm>
            <a:off x="1710238" y="1691776"/>
            <a:ext cx="8571028" cy="4247317"/>
          </a:xfrm>
          <a:prstGeom prst="rect">
            <a:avLst/>
          </a:prstGeom>
          <a:noFill/>
        </p:spPr>
        <p:txBody>
          <a:bodyPr wrap="square" rtlCol="0">
            <a:spAutoFit/>
          </a:bodyPr>
          <a:lstStyle/>
          <a:p>
            <a:pPr algn="ctr"/>
            <a:r>
              <a:rPr lang="en-US" sz="5400" dirty="0">
                <a:solidFill>
                  <a:srgbClr val="786202"/>
                </a:solidFill>
                <a:latin typeface="Calibri" panose="020F0502020204030204" pitchFamily="34" charset="0"/>
                <a:cs typeface="Calibri" panose="020F0502020204030204" pitchFamily="34" charset="0"/>
              </a:rPr>
              <a:t>“Paving the way for new age technology that’s changing the Health and Fitness Industry as we know it!”</a:t>
            </a:r>
            <a:endParaRPr lang="en-US" sz="5400" dirty="0">
              <a:solidFill>
                <a:srgbClr val="786202"/>
              </a:solidFill>
              <a:latin typeface="Calibri" panose="020F0502020204030204" pitchFamily="34" charset="0"/>
              <a:cs typeface="Calibri" panose="020F0502020204030204" pitchFamily="34" charset="0"/>
            </a:endParaRPr>
          </a:p>
          <a:p>
            <a:endParaRPr lang="en-US" sz="5400" dirty="0">
              <a:solidFill>
                <a:srgbClr val="786202"/>
              </a:solidFill>
              <a:latin typeface="Calibri" panose="020F0502020204030204" pitchFamily="34" charset="0"/>
              <a:cs typeface="Calibri" panose="020F0502020204030204" pitchFamily="34" charset="0"/>
            </a:endParaRPr>
          </a:p>
        </p:txBody>
      </p:sp>
      <p:pic>
        <p:nvPicPr>
          <p:cNvPr id="8"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4" name="Picture 3"/>
          <p:cNvPicPr>
            <a:picLocks noChangeAspect="1"/>
          </p:cNvPicPr>
          <p:nvPr/>
        </p:nvPicPr>
        <p:blipFill>
          <a:blip r:embed="rId2"/>
          <a:stretch>
            <a:fillRect/>
          </a:stretch>
        </p:blipFill>
        <p:spPr>
          <a:xfrm>
            <a:off x="77590" y="80626"/>
            <a:ext cx="1527533" cy="1502491"/>
          </a:xfrm>
          <a:prstGeom prst="rect">
            <a:avLst/>
          </a:prstGeom>
        </p:spPr>
      </p:pic>
      <p:sp>
        <p:nvSpPr>
          <p:cNvPr id="8" name="TextBox 7"/>
          <p:cNvSpPr txBox="1"/>
          <p:nvPr/>
        </p:nvSpPr>
        <p:spPr>
          <a:xfrm flipH="1">
            <a:off x="3261023" y="4770494"/>
            <a:ext cx="7980717" cy="1814830"/>
          </a:xfrm>
          <a:prstGeom prst="rect">
            <a:avLst/>
          </a:prstGeom>
          <a:noFill/>
        </p:spPr>
        <p:txBody>
          <a:bodyPr wrap="square" rtlCol="0">
            <a:spAutoFit/>
          </a:bodyPr>
          <a:lstStyle/>
          <a:p>
            <a:r>
              <a:rPr lang="en-US" sz="2800" dirty="0">
                <a:solidFill>
                  <a:srgbClr val="786202"/>
                </a:solidFill>
                <a:latin typeface="Calibri" panose="020F0502020204030204" pitchFamily="34" charset="0"/>
                <a:cs typeface="Calibri" panose="020F0502020204030204" pitchFamily="34" charset="0"/>
              </a:rPr>
              <a:t>Email: </a:t>
            </a:r>
            <a:r>
              <a:rPr lang="en-US" sz="2800" dirty="0" smtClean="0">
                <a:solidFill>
                  <a:srgbClr val="786202"/>
                </a:solidFill>
                <a:latin typeface="Calibri" panose="020F0502020204030204" pitchFamily="34" charset="0"/>
                <a:cs typeface="Calibri" panose="020F0502020204030204" pitchFamily="34" charset="0"/>
              </a:rPr>
              <a:t>parcdis@gmail</a:t>
            </a:r>
            <a:r>
              <a:rPr lang="en-US" sz="2800" dirty="0" smtClean="0">
                <a:solidFill>
                  <a:srgbClr val="786202"/>
                </a:solidFill>
                <a:latin typeface="Calibri" panose="020F0502020204030204" pitchFamily="34" charset="0"/>
                <a:cs typeface="Calibri" panose="020F0502020204030204" pitchFamily="34" charset="0"/>
              </a:rPr>
              <a:t>.com</a:t>
            </a:r>
            <a:endParaRPr lang="en-US" sz="2800" dirty="0">
              <a:solidFill>
                <a:srgbClr val="786202"/>
              </a:solidFill>
              <a:latin typeface="Calibri" panose="020F0502020204030204" pitchFamily="34" charset="0"/>
              <a:cs typeface="Calibri" panose="020F0502020204030204" pitchFamily="34" charset="0"/>
            </a:endParaRPr>
          </a:p>
          <a:p>
            <a:r>
              <a:rPr lang="en-US" sz="2800" dirty="0">
                <a:solidFill>
                  <a:srgbClr val="786202"/>
                </a:solidFill>
                <a:latin typeface="Calibri" panose="020F0502020204030204" pitchFamily="34" charset="0"/>
                <a:cs typeface="Calibri" panose="020F0502020204030204" pitchFamily="34" charset="0"/>
              </a:rPr>
              <a:t>Phone: </a:t>
            </a:r>
            <a:r>
              <a:rPr lang="en-US" sz="2800" dirty="0" smtClean="0">
                <a:solidFill>
                  <a:srgbClr val="786202"/>
                </a:solidFill>
                <a:latin typeface="Calibri" panose="020F0502020204030204" pitchFamily="34" charset="0"/>
                <a:cs typeface="Calibri" panose="020F0502020204030204" pitchFamily="34" charset="0"/>
              </a:rPr>
              <a:t>+1 (646) 470 7811</a:t>
            </a:r>
            <a:endParaRPr lang="en-US" sz="2800" dirty="0" smtClean="0">
              <a:solidFill>
                <a:srgbClr val="786202"/>
              </a:solidFill>
              <a:latin typeface="Calibri" panose="020F0502020204030204" pitchFamily="34" charset="0"/>
              <a:cs typeface="Calibri" panose="020F0502020204030204" pitchFamily="34" charset="0"/>
            </a:endParaRPr>
          </a:p>
          <a:p>
            <a:r>
              <a:rPr lang="en-US" sz="2800" dirty="0" smtClean="0">
                <a:solidFill>
                  <a:srgbClr val="786202"/>
                </a:solidFill>
                <a:latin typeface="Calibri" panose="020F0502020204030204" pitchFamily="34" charset="0"/>
                <a:cs typeface="Calibri" panose="020F0502020204030204" pitchFamily="34" charset="0"/>
              </a:rPr>
              <a:t>Website: www.parcwellnesscentres.com or www.parccardio.com</a:t>
            </a:r>
            <a:endParaRPr lang="en-US" sz="2800" dirty="0">
              <a:solidFill>
                <a:srgbClr val="786202"/>
              </a:solidFill>
              <a:latin typeface="Calibri" panose="020F0502020204030204" pitchFamily="34" charset="0"/>
              <a:cs typeface="Calibri" panose="020F0502020204030204" pitchFamily="34" charset="0"/>
            </a:endParaRPr>
          </a:p>
        </p:txBody>
      </p:sp>
      <p:sp>
        <p:nvSpPr>
          <p:cNvPr id="9" name="Rectangle 8"/>
          <p:cNvSpPr/>
          <p:nvPr/>
        </p:nvSpPr>
        <p:spPr>
          <a:xfrm>
            <a:off x="507191" y="1560537"/>
            <a:ext cx="10990519" cy="3416320"/>
          </a:xfrm>
          <a:prstGeom prst="rect">
            <a:avLst/>
          </a:prstGeom>
        </p:spPr>
        <p:txBody>
          <a:bodyPr wrap="square">
            <a:spAutoFit/>
          </a:bodyPr>
          <a:lstStyle/>
          <a:p>
            <a:pPr algn="ctr"/>
            <a:r>
              <a:rPr lang="en-US" sz="7200" dirty="0">
                <a:solidFill>
                  <a:srgbClr val="786202"/>
                </a:solidFill>
                <a:latin typeface="Humanst521 BT" panose="020B0602020204020204" pitchFamily="34" charset="0"/>
              </a:rPr>
              <a:t>Be the first in </a:t>
            </a:r>
            <a:endParaRPr lang="en-US" sz="7200" dirty="0">
              <a:solidFill>
                <a:srgbClr val="786202"/>
              </a:solidFill>
              <a:latin typeface="Humanst521 BT" panose="020B0602020204020204" pitchFamily="34" charset="0"/>
            </a:endParaRPr>
          </a:p>
          <a:p>
            <a:pPr algn="ctr"/>
            <a:r>
              <a:rPr lang="en-US" sz="7200" dirty="0">
                <a:solidFill>
                  <a:srgbClr val="786202"/>
                </a:solidFill>
                <a:latin typeface="Humanst521 BT" panose="020B0602020204020204" pitchFamily="34" charset="0"/>
              </a:rPr>
              <a:t>  your local area. </a:t>
            </a:r>
            <a:endParaRPr lang="en-US" sz="7200" dirty="0">
              <a:solidFill>
                <a:srgbClr val="786202"/>
              </a:solidFill>
              <a:latin typeface="Humanst521 BT" panose="020B0602020204020204" pitchFamily="34" charset="0"/>
            </a:endParaRPr>
          </a:p>
          <a:p>
            <a:pPr algn="ctr"/>
            <a:r>
              <a:rPr lang="en-US" sz="7200" dirty="0">
                <a:solidFill>
                  <a:srgbClr val="786202"/>
                </a:solidFill>
                <a:latin typeface="Humanst521 BT" panose="020B0602020204020204" pitchFamily="34" charset="0"/>
              </a:rPr>
              <a:t>Create the change!</a:t>
            </a:r>
            <a:endParaRPr lang="en-US" sz="7200" dirty="0">
              <a:solidFill>
                <a:srgbClr val="786202"/>
              </a:solidFill>
              <a:latin typeface="Humanst521 BT" panose="020B0602020204020204" pitchFamily="34" charset="0"/>
            </a:endParaRPr>
          </a:p>
        </p:txBody>
      </p:sp>
      <p:pic>
        <p:nvPicPr>
          <p:cNvPr id="7"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074" y="3280133"/>
            <a:ext cx="10737411" cy="3785652"/>
          </a:xfrm>
          <a:prstGeom prst="rect">
            <a:avLst/>
          </a:prstGeom>
        </p:spPr>
        <p:txBody>
          <a:bodyPr wrap="square">
            <a:spAutoFit/>
          </a:bodyPr>
          <a:lstStyle/>
          <a:p>
            <a:r>
              <a:rPr lang="en-US" sz="4000" dirty="0">
                <a:solidFill>
                  <a:srgbClr val="252525"/>
                </a:solidFill>
              </a:rPr>
              <a:t>The prevention of </a:t>
            </a:r>
            <a:r>
              <a:rPr lang="en-US" sz="4000" b="1" dirty="0">
                <a:solidFill>
                  <a:srgbClr val="252525"/>
                </a:solidFill>
              </a:rPr>
              <a:t>sudden death of athletes</a:t>
            </a:r>
            <a:r>
              <a:rPr lang="en-US" sz="4000" dirty="0">
                <a:solidFill>
                  <a:srgbClr val="252525"/>
                </a:solidFill>
              </a:rPr>
              <a:t>, defined as natural, unexpected, death within one hour of the onset of symptoms and subsequent cardiac arrest, remains a challenge. </a:t>
            </a:r>
            <a:endParaRPr lang="en-US" sz="4000" dirty="0">
              <a:solidFill>
                <a:srgbClr val="252525"/>
              </a:solidFill>
            </a:endParaRPr>
          </a:p>
          <a:p>
            <a:endParaRPr lang="en-US" sz="4000" dirty="0">
              <a:solidFill>
                <a:srgbClr val="252525"/>
              </a:solidFill>
            </a:endParaRPr>
          </a:p>
          <a:p>
            <a:endParaRPr lang="en-US" sz="4000" dirty="0">
              <a:solidFill>
                <a:srgbClr val="252525"/>
              </a:solidFill>
            </a:endParaRPr>
          </a:p>
        </p:txBody>
      </p:sp>
      <p:sp>
        <p:nvSpPr>
          <p:cNvPr id="6" name="Rectangle 5"/>
          <p:cNvSpPr/>
          <p:nvPr/>
        </p:nvSpPr>
        <p:spPr>
          <a:xfrm>
            <a:off x="424074" y="2280008"/>
            <a:ext cx="10439543" cy="769441"/>
          </a:xfrm>
          <a:prstGeom prst="rect">
            <a:avLst/>
          </a:prstGeom>
        </p:spPr>
        <p:txBody>
          <a:bodyPr wrap="square">
            <a:spAutoFit/>
          </a:bodyPr>
          <a:lstStyle/>
          <a:p>
            <a:r>
              <a:rPr lang="en-US" sz="4400" b="1" dirty="0">
                <a:solidFill>
                  <a:srgbClr val="000000"/>
                </a:solidFill>
              </a:rPr>
              <a:t>Sudden death of athletes</a:t>
            </a:r>
            <a:r>
              <a:rPr lang="en-US" sz="2400" b="1" dirty="0">
                <a:solidFill>
                  <a:srgbClr val="000000"/>
                </a:solidFill>
              </a:rPr>
              <a:t>…….</a:t>
            </a:r>
            <a:r>
              <a:rPr lang="en-US" sz="2400" dirty="0"/>
              <a:t> </a:t>
            </a:r>
            <a:r>
              <a:rPr lang="en-US" dirty="0"/>
              <a:t>From Wikipedia, the free encyclopedia</a:t>
            </a:r>
            <a:r>
              <a:rPr lang="en-US" b="1" dirty="0">
                <a:solidFill>
                  <a:srgbClr val="000000"/>
                </a:solidFill>
              </a:rPr>
              <a:t>.</a:t>
            </a:r>
            <a:endParaRPr lang="en-US" b="1" i="0" dirty="0">
              <a:solidFill>
                <a:srgbClr val="000000"/>
              </a:solidFill>
              <a:effectLst/>
            </a:endParaRPr>
          </a:p>
        </p:txBody>
      </p:sp>
      <p:pic>
        <p:nvPicPr>
          <p:cNvPr id="4" name="Picture 3"/>
          <p:cNvPicPr>
            <a:picLocks noChangeAspect="1"/>
          </p:cNvPicPr>
          <p:nvPr/>
        </p:nvPicPr>
        <p:blipFill>
          <a:blip r:embed="rId1"/>
          <a:stretch>
            <a:fillRect/>
          </a:stretch>
        </p:blipFill>
        <p:spPr>
          <a:xfrm>
            <a:off x="77590" y="80626"/>
            <a:ext cx="1527533" cy="1502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1026"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77590" y="80626"/>
            <a:ext cx="1527533" cy="1502491"/>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sp>
        <p:nvSpPr>
          <p:cNvPr id="6" name="TextBox 5"/>
          <p:cNvSpPr txBox="1"/>
          <p:nvPr/>
        </p:nvSpPr>
        <p:spPr>
          <a:xfrm>
            <a:off x="4289627" y="2639018"/>
            <a:ext cx="3591048" cy="1323439"/>
          </a:xfrm>
          <a:prstGeom prst="rect">
            <a:avLst/>
          </a:prstGeom>
          <a:noFill/>
        </p:spPr>
        <p:txBody>
          <a:bodyPr wrap="none" rtlCol="0">
            <a:spAutoFit/>
          </a:bodyPr>
          <a:lstStyle/>
          <a:p>
            <a:r>
              <a:rPr lang="en-US" sz="8000" b="1" dirty="0">
                <a:solidFill>
                  <a:srgbClr val="786202"/>
                </a:solidFill>
              </a:rPr>
              <a:t>The End</a:t>
            </a:r>
            <a:endParaRPr lang="en-US" sz="8000" b="1" dirty="0">
              <a:solidFill>
                <a:srgbClr val="786202"/>
              </a:solidFill>
            </a:endParaRPr>
          </a:p>
        </p:txBody>
      </p:sp>
      <p:pic>
        <p:nvPicPr>
          <p:cNvPr id="7"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RefErenceS</a:t>
            </a:r>
            <a:r>
              <a:rPr lang="en-US" dirty="0" smtClean="0"/>
              <a:t> </a:t>
            </a:r>
            <a:endParaRPr lang="en-US" dirty="0"/>
          </a:p>
        </p:txBody>
      </p:sp>
      <p:sp>
        <p:nvSpPr>
          <p:cNvPr id="3" name="TextBox 2"/>
          <p:cNvSpPr txBox="1"/>
          <p:nvPr/>
        </p:nvSpPr>
        <p:spPr>
          <a:xfrm>
            <a:off x="2286000" y="1929161"/>
            <a:ext cx="8382000" cy="4524315"/>
          </a:xfrm>
          <a:prstGeom prst="rect">
            <a:avLst/>
          </a:prstGeom>
          <a:noFill/>
        </p:spPr>
        <p:txBody>
          <a:bodyPr wrap="square" rtlCol="0">
            <a:spAutoFit/>
          </a:bodyPr>
          <a:lstStyle/>
          <a:p>
            <a:r>
              <a:rPr lang="en-US" sz="1000" u="sng" dirty="0">
                <a:hlinkClick r:id="rId1"/>
              </a:rPr>
              <a:t>https://</a:t>
            </a:r>
            <a:r>
              <a:rPr lang="en-US" sz="1000" u="sng" dirty="0" smtClean="0">
                <a:hlinkClick r:id="rId1"/>
              </a:rPr>
              <a:t>www.theguardian.com/science/2018/aug/08/more-young-footballers-dying-of-heart-problems-than-thought-fa-study-finds</a:t>
            </a:r>
            <a:endParaRPr lang="en-US" sz="1000" u="sng" dirty="0" smtClean="0"/>
          </a:p>
          <a:p>
            <a:endParaRPr lang="en-US" sz="1000" u="sng" dirty="0"/>
          </a:p>
          <a:p>
            <a:r>
              <a:rPr lang="en-US" sz="1000" u="sng" dirty="0">
                <a:hlinkClick r:id="rId2"/>
              </a:rPr>
              <a:t>https://www.theguardian.com/football/2014/feb/28/trinidad-and-tobago-kevon-carter-dies-heart-attack</a:t>
            </a:r>
            <a:endParaRPr lang="en-US" sz="1000" dirty="0"/>
          </a:p>
          <a:p>
            <a:r>
              <a:rPr lang="en-US" sz="1000" dirty="0"/>
              <a:t> </a:t>
            </a:r>
            <a:endParaRPr lang="en-US" sz="1000" dirty="0"/>
          </a:p>
          <a:p>
            <a:r>
              <a:rPr lang="en-US" sz="1000" dirty="0"/>
              <a:t> </a:t>
            </a:r>
            <a:endParaRPr lang="en-US" sz="1000" dirty="0"/>
          </a:p>
          <a:p>
            <a:r>
              <a:rPr lang="en-US" sz="1000" u="sng" dirty="0">
                <a:hlinkClick r:id="rId3"/>
              </a:rPr>
              <a:t>http://www.socawarriors.net/minor-leagues/14115-footballer-dies-after-scoring.html</a:t>
            </a:r>
            <a:endParaRPr lang="en-US" sz="1000" dirty="0"/>
          </a:p>
          <a:p>
            <a:r>
              <a:rPr lang="en-US" sz="1000" dirty="0"/>
              <a:t> </a:t>
            </a:r>
            <a:endParaRPr lang="en-US" sz="1000" dirty="0"/>
          </a:p>
          <a:p>
            <a:r>
              <a:rPr lang="en-US" sz="1000" u="sng" dirty="0">
                <a:hlinkClick r:id="rId4"/>
              </a:rPr>
              <a:t>https://www.tv6tnt.com/news/7pmnews/footballer-dies/article_e380eff0-6dfe-50f4-bf3c-85ced610701d.html</a:t>
            </a:r>
            <a:endParaRPr lang="en-US" sz="1000" dirty="0"/>
          </a:p>
          <a:p>
            <a:r>
              <a:rPr lang="en-US" sz="1000" dirty="0"/>
              <a:t> </a:t>
            </a:r>
            <a:endParaRPr lang="en-US" sz="1000" dirty="0"/>
          </a:p>
          <a:p>
            <a:r>
              <a:rPr lang="en-US" sz="1000" dirty="0"/>
              <a:t> </a:t>
            </a:r>
            <a:endParaRPr lang="en-US" sz="1000" dirty="0"/>
          </a:p>
          <a:p>
            <a:r>
              <a:rPr lang="en-US" sz="1000" u="sng" dirty="0">
                <a:hlinkClick r:id="rId5"/>
              </a:rPr>
              <a:t>https://www.facebook.com/961wefm/photos/club-sando-footballer-marcus-lawrence-who-collapsed-during-training-last-friday-/10152347974538681</a:t>
            </a:r>
            <a:r>
              <a:rPr lang="en-US" sz="1000" u="sng" dirty="0" smtClean="0">
                <a:hlinkClick r:id="rId5"/>
              </a:rPr>
              <a:t>/</a:t>
            </a:r>
            <a:endParaRPr lang="en-US" sz="1000" u="sng" dirty="0" smtClean="0"/>
          </a:p>
          <a:p>
            <a:endParaRPr lang="en-US" sz="1000" u="sng" dirty="0"/>
          </a:p>
          <a:p>
            <a:r>
              <a:rPr lang="en-US" sz="1000" u="sng" dirty="0">
                <a:hlinkClick r:id="rId6"/>
              </a:rPr>
              <a:t>https://</a:t>
            </a:r>
            <a:r>
              <a:rPr lang="en-US" sz="1000" u="sng" dirty="0" smtClean="0">
                <a:hlinkClick r:id="rId6"/>
              </a:rPr>
              <a:t>ipfs.io/ipfs/QmXoypizjW3WknFiJnKLwHCnL72vedxjQkDDP1mXWo6uco/wiki/List_of_association_footballers_who_died_while_playing.html</a:t>
            </a:r>
            <a:endParaRPr lang="en-US" sz="1000" u="sng" dirty="0" smtClean="0"/>
          </a:p>
          <a:p>
            <a:endParaRPr lang="en-US" sz="1000" u="sng" dirty="0"/>
          </a:p>
          <a:p>
            <a:r>
              <a:rPr lang="en-US" sz="1000" u="sng" dirty="0">
                <a:hlinkClick r:id="rId7"/>
              </a:rPr>
              <a:t>https://en.wikipedia.org/wiki/Akeem_Adams</a:t>
            </a:r>
            <a:endParaRPr lang="en-US" sz="1000" dirty="0"/>
          </a:p>
          <a:p>
            <a:r>
              <a:rPr lang="en-US" sz="1000" dirty="0"/>
              <a:t> </a:t>
            </a:r>
            <a:endParaRPr lang="en-US" sz="1000" dirty="0"/>
          </a:p>
          <a:p>
            <a:r>
              <a:rPr lang="en-US" sz="1000" u="sng" dirty="0">
                <a:hlinkClick r:id="rId8"/>
              </a:rPr>
              <a:t>https://wired868.com/2013/12/30/akeem-passes-away-warrior-dies-unassisted-in-budapest/</a:t>
            </a:r>
            <a:endParaRPr lang="en-US" sz="1000" dirty="0"/>
          </a:p>
          <a:p>
            <a:r>
              <a:rPr lang="en-US" sz="1000" dirty="0"/>
              <a:t> </a:t>
            </a:r>
            <a:endParaRPr lang="en-US" sz="1000" dirty="0"/>
          </a:p>
          <a:p>
            <a:r>
              <a:rPr lang="en-US" sz="1000" u="sng" dirty="0">
                <a:hlinkClick r:id="rId9"/>
              </a:rPr>
              <a:t>https://bbj.hu/budapest/akeem-adams-trinidad--and--tobago-native-ferencv%C3%A1ros-footballer-dies_73894</a:t>
            </a:r>
            <a:endParaRPr lang="en-US" sz="1000" dirty="0"/>
          </a:p>
          <a:p>
            <a:r>
              <a:rPr lang="en-US" sz="1000" dirty="0"/>
              <a:t> </a:t>
            </a:r>
            <a:endParaRPr lang="en-US" sz="1000" dirty="0"/>
          </a:p>
          <a:p>
            <a:r>
              <a:rPr lang="en-US" sz="1000" dirty="0"/>
              <a:t> </a:t>
            </a:r>
            <a:endParaRPr lang="en-US" sz="1000" dirty="0"/>
          </a:p>
          <a:p>
            <a:r>
              <a:rPr lang="en-US" sz="1000" u="sng" dirty="0">
                <a:hlinkClick r:id="rId10"/>
              </a:rPr>
              <a:t>https://www.clinicaladvisor.com/features/sudden-death-in-young-athletes/article/697831/</a:t>
            </a:r>
            <a:endParaRPr lang="en-US" sz="1000" dirty="0"/>
          </a:p>
          <a:p>
            <a:r>
              <a:rPr lang="en-US" sz="1000" dirty="0"/>
              <a:t> </a:t>
            </a:r>
            <a:endParaRPr lang="en-US" sz="1000" dirty="0"/>
          </a:p>
          <a:p>
            <a:r>
              <a:rPr lang="en-US" sz="1000" u="sng" dirty="0">
                <a:hlinkClick r:id="rId11"/>
              </a:rPr>
              <a:t>http://bahamaspress.com/2014/02/24/mckenzie-died-from-heart-attack-two-bahamians-who-came-hot-last-were-also-in-that-race/</a:t>
            </a:r>
            <a:endParaRPr lang="en-US" sz="1000" dirty="0"/>
          </a:p>
          <a:p>
            <a:r>
              <a:rPr lang="en-US" sz="1000" dirty="0"/>
              <a:t> </a:t>
            </a:r>
            <a:endParaRPr lang="en-US" sz="1000" dirty="0"/>
          </a:p>
          <a:p>
            <a:r>
              <a:rPr lang="en-US" sz="1000" u="sng" dirty="0">
                <a:hlinkClick r:id="rId12"/>
              </a:rPr>
              <a:t>https://www.pressreader.com/jamaica/jamaica-gleaner/20170630/281517931137646</a:t>
            </a:r>
            <a:endParaRPr lang="en-US" sz="1000" dirty="0"/>
          </a:p>
          <a:p>
            <a:r>
              <a:rPr lang="en-US" sz="1000" dirty="0"/>
              <a:t> </a:t>
            </a:r>
            <a:endParaRPr lang="en-US" sz="1000" dirty="0"/>
          </a:p>
          <a:p>
            <a:endParaRPr lang="en-US" dirty="0"/>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smtClean="0"/>
            </a:br>
            <a:r>
              <a:rPr lang="en-US" dirty="0" smtClean="0"/>
              <a:t>Who Remembers this? why?</a:t>
            </a:r>
            <a:endParaRPr lang="en-US" dirty="0"/>
          </a:p>
        </p:txBody>
      </p:sp>
      <p:sp>
        <p:nvSpPr>
          <p:cNvPr id="4" name="Content Placeholder 3"/>
          <p:cNvSpPr>
            <a:spLocks noGrp="1"/>
          </p:cNvSpPr>
          <p:nvPr>
            <p:ph sz="half" idx="2"/>
          </p:nvPr>
        </p:nvSpPr>
        <p:spPr>
          <a:xfrm>
            <a:off x="5910146" y="1714500"/>
            <a:ext cx="6281853" cy="4462272"/>
          </a:xfrm>
        </p:spPr>
        <p:txBody>
          <a:bodyPr>
            <a:normAutofit fontScale="92500" lnSpcReduction="10000"/>
          </a:bodyPr>
          <a:lstStyle/>
          <a:p>
            <a:r>
              <a:rPr lang="en-US" dirty="0"/>
              <a:t>Isaac Angulo </a:t>
            </a:r>
            <a:r>
              <a:rPr lang="en-US" dirty="0" smtClean="0"/>
              <a:t>:		Peru </a:t>
            </a:r>
            <a:r>
              <a:rPr lang="en-US" dirty="0"/>
              <a:t>– 1946</a:t>
            </a:r>
            <a:endParaRPr lang="en-US" dirty="0"/>
          </a:p>
          <a:p>
            <a:r>
              <a:rPr lang="en-US" dirty="0" smtClean="0"/>
              <a:t>Marc Vivian Foe :	 Confederations Cup -Died 2003- 28 </a:t>
            </a:r>
            <a:r>
              <a:rPr lang="en-US" dirty="0" err="1" smtClean="0"/>
              <a:t>yrs</a:t>
            </a:r>
            <a:r>
              <a:rPr lang="en-US" dirty="0" smtClean="0"/>
              <a:t> </a:t>
            </a:r>
            <a:endParaRPr lang="en-US" dirty="0" smtClean="0"/>
          </a:p>
          <a:p>
            <a:r>
              <a:rPr lang="en-US" dirty="0" smtClean="0"/>
              <a:t>Fabrice </a:t>
            </a:r>
            <a:r>
              <a:rPr lang="en-US" dirty="0" err="1" smtClean="0"/>
              <a:t>Muamba</a:t>
            </a:r>
            <a:r>
              <a:rPr lang="en-US" dirty="0" smtClean="0"/>
              <a:t>:	Bolton Wanderers *</a:t>
            </a:r>
            <a:endParaRPr lang="en-US" dirty="0" smtClean="0"/>
          </a:p>
          <a:p>
            <a:r>
              <a:rPr lang="en-US" dirty="0" smtClean="0"/>
              <a:t>John Kirkby :		USA – 1956- 23 </a:t>
            </a:r>
            <a:r>
              <a:rPr lang="en-US" dirty="0" err="1" smtClean="0"/>
              <a:t>yrs</a:t>
            </a:r>
            <a:endParaRPr lang="en-US" dirty="0" smtClean="0"/>
          </a:p>
          <a:p>
            <a:r>
              <a:rPr lang="en-US" dirty="0" err="1" smtClean="0"/>
              <a:t>Dusan</a:t>
            </a:r>
            <a:r>
              <a:rPr lang="en-US" dirty="0" smtClean="0"/>
              <a:t> </a:t>
            </a:r>
            <a:r>
              <a:rPr lang="en-US" dirty="0" err="1" smtClean="0"/>
              <a:t>Ozbek</a:t>
            </a:r>
            <a:r>
              <a:rPr lang="en-US" dirty="0" smtClean="0"/>
              <a:t>:		</a:t>
            </a:r>
            <a:r>
              <a:rPr lang="en-US" dirty="0" err="1" smtClean="0"/>
              <a:t>Galatasaray</a:t>
            </a:r>
            <a:r>
              <a:rPr lang="en-US" dirty="0" smtClean="0"/>
              <a:t> ,Turkey- 1997-17 </a:t>
            </a:r>
            <a:r>
              <a:rPr lang="en-US" dirty="0" err="1" smtClean="0"/>
              <a:t>yrs</a:t>
            </a:r>
            <a:r>
              <a:rPr lang="en-US" dirty="0" smtClean="0"/>
              <a:t> </a:t>
            </a:r>
            <a:endParaRPr lang="en-US" dirty="0" smtClean="0"/>
          </a:p>
          <a:p>
            <a:r>
              <a:rPr lang="en-US" dirty="0" smtClean="0"/>
              <a:t>Ivan </a:t>
            </a:r>
            <a:r>
              <a:rPr lang="en-US" dirty="0" err="1" smtClean="0"/>
              <a:t>Karcic</a:t>
            </a:r>
            <a:r>
              <a:rPr lang="en-US" dirty="0" smtClean="0"/>
              <a:t>:		Bosnia -2007 -19yrs</a:t>
            </a:r>
            <a:endParaRPr lang="en-US" dirty="0" smtClean="0"/>
          </a:p>
          <a:p>
            <a:r>
              <a:rPr lang="en-US" dirty="0" smtClean="0"/>
              <a:t>Phil O’Donnell:		Scotland- 2007 – 35 </a:t>
            </a:r>
            <a:r>
              <a:rPr lang="en-US" dirty="0" err="1" smtClean="0"/>
              <a:t>yrs</a:t>
            </a:r>
            <a:endParaRPr lang="en-US" dirty="0" smtClean="0"/>
          </a:p>
          <a:p>
            <a:r>
              <a:rPr lang="en-US" dirty="0" smtClean="0"/>
              <a:t>Kevon Carter:		Trinidad and Tobago -2014-30yrs</a:t>
            </a:r>
            <a:endParaRPr lang="en-US" dirty="0" smtClean="0"/>
          </a:p>
          <a:p>
            <a:r>
              <a:rPr lang="en-US" dirty="0" smtClean="0"/>
              <a:t>Joel </a:t>
            </a:r>
            <a:r>
              <a:rPr lang="en-US" dirty="0" err="1" smtClean="0"/>
              <a:t>Lobanzo</a:t>
            </a:r>
            <a:r>
              <a:rPr lang="en-US" dirty="0"/>
              <a:t>:</a:t>
            </a:r>
            <a:r>
              <a:rPr lang="en-US" dirty="0" smtClean="0"/>
              <a:t>		</a:t>
            </a:r>
            <a:r>
              <a:rPr lang="en-US" dirty="0" err="1" smtClean="0"/>
              <a:t>Belguim</a:t>
            </a:r>
            <a:r>
              <a:rPr lang="en-US" dirty="0" smtClean="0"/>
              <a:t>- 2017</a:t>
            </a:r>
            <a:r>
              <a:rPr lang="en-US" dirty="0"/>
              <a:t>-</a:t>
            </a:r>
            <a:r>
              <a:rPr lang="en-US" dirty="0" smtClean="0"/>
              <a:t>17yrs</a:t>
            </a:r>
            <a:endParaRPr lang="en-US" dirty="0" smtClean="0"/>
          </a:p>
          <a:p>
            <a:pPr marL="45720" indent="0">
              <a:buNone/>
            </a:pPr>
            <a:endParaRPr lang="en-US" dirty="0"/>
          </a:p>
        </p:txBody>
      </p:sp>
      <p:pic>
        <p:nvPicPr>
          <p:cNvPr id="1026" name="Picture 2" descr="https://i.guim.co.uk/img/media/4afad5f7eb5887db50d845a87a905de9d0462a9f/0_0_2200_1320/master/2200.jpg?width=700&amp;quality=85&amp;auto=format&amp;fit=max&amp;s=75f01d11cc1931d44097b449faee9bd2"/>
          <p:cNvPicPr>
            <a:picLocks noGrp="1" noChangeAspect="1" noChangeArrowheads="1"/>
          </p:cNvPicPr>
          <p:nvPr>
            <p:ph sz="half" idx="1"/>
          </p:nvPr>
        </p:nvPicPr>
        <p:blipFill>
          <a:blip r:embed="rId1">
            <a:extLst>
              <a:ext uri="{28A0092B-C50C-407E-A947-70E740481C1C}">
                <a14:useLocalDpi xmlns:a14="http://schemas.microsoft.com/office/drawing/2010/main" val="0"/>
              </a:ext>
            </a:extLst>
          </a:blip>
          <a:srcRect/>
          <a:stretch>
            <a:fillRect/>
          </a:stretch>
        </p:blipFill>
        <p:spPr bwMode="auto">
          <a:xfrm>
            <a:off x="1524000" y="1714500"/>
            <a:ext cx="4241180" cy="25447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2"/>
          <a:stretch>
            <a:fillRect/>
          </a:stretch>
        </p:blipFill>
        <p:spPr>
          <a:xfrm>
            <a:off x="77590" y="80626"/>
            <a:ext cx="1527533" cy="1502491"/>
          </a:xfrm>
          <a:prstGeom prst="rect">
            <a:avLst/>
          </a:prstGeom>
        </p:spPr>
      </p:pic>
      <p:pic>
        <p:nvPicPr>
          <p:cNvPr id="1028" name="Picture 4" descr="Fabrice Muamba: had a cardiac arrest, not a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259208"/>
            <a:ext cx="4241180" cy="2264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77590" y="80626"/>
            <a:ext cx="1527533" cy="1502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13" name="Content Placeholder 12"/>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89753" y="3254187"/>
            <a:ext cx="3001666" cy="2884827"/>
          </a:xfrm>
        </p:spPr>
      </p:pic>
      <p:sp>
        <p:nvSpPr>
          <p:cNvPr id="14" name="Rectangle 13"/>
          <p:cNvSpPr/>
          <p:nvPr/>
        </p:nvSpPr>
        <p:spPr>
          <a:xfrm>
            <a:off x="118520" y="1943532"/>
            <a:ext cx="11857890" cy="922020"/>
          </a:xfrm>
          <a:prstGeom prst="rect">
            <a:avLst/>
          </a:prstGeom>
          <a:noFill/>
        </p:spPr>
        <p:txBody>
          <a:bodyPr wrap="square" lIns="91440" tIns="45720" rIns="91440" bIns="45720">
            <a:spAutoFit/>
          </a:bodyPr>
          <a:lstStyle/>
          <a:p>
            <a:pPr algn="ctr"/>
            <a:r>
              <a:rPr lang="en-US" sz="5400" b="1" dirty="0">
                <a:ln w="0"/>
                <a:solidFill>
                  <a:schemeClr val="tx2"/>
                </a:solidFill>
                <a:effectLst>
                  <a:outerShdw blurRad="38100" dist="19050" dir="2700000" algn="tl" rotWithShape="0">
                    <a:schemeClr val="dk1">
                      <a:alpha val="40000"/>
                    </a:schemeClr>
                  </a:outerShdw>
                </a:effectLst>
              </a:rPr>
              <a:t>What </a:t>
            </a:r>
            <a:r>
              <a:rPr lang="en-US" sz="5400" b="1" dirty="0" smtClean="0">
                <a:ln w="0"/>
                <a:solidFill>
                  <a:schemeClr val="tx2"/>
                </a:solidFill>
                <a:effectLst>
                  <a:outerShdw blurRad="38100" dist="19050" dir="2700000" algn="tl" rotWithShape="0">
                    <a:schemeClr val="dk1">
                      <a:alpha val="40000"/>
                    </a:schemeClr>
                  </a:outerShdw>
                </a:effectLst>
              </a:rPr>
              <a:t>if</a:t>
            </a:r>
            <a:r>
              <a:rPr lang="en-US" sz="5400" b="1" dirty="0">
                <a:ln w="0"/>
                <a:solidFill>
                  <a:schemeClr val="tx2"/>
                </a:solidFill>
                <a:effectLst>
                  <a:outerShdw blurRad="38100" dist="19050" dir="2700000" algn="tl" rotWithShape="0">
                    <a:schemeClr val="dk1">
                      <a:alpha val="40000"/>
                    </a:schemeClr>
                  </a:outerShdw>
                </a:effectLst>
              </a:rPr>
              <a:t> </a:t>
            </a:r>
            <a:r>
              <a:rPr lang="en-US" sz="5400" b="1" dirty="0" smtClean="0">
                <a:ln w="0"/>
                <a:solidFill>
                  <a:schemeClr val="tx2"/>
                </a:solidFill>
                <a:effectLst>
                  <a:outerShdw blurRad="38100" dist="19050" dir="2700000" algn="tl" rotWithShape="0">
                    <a:schemeClr val="dk1">
                      <a:alpha val="40000"/>
                    </a:schemeClr>
                  </a:outerShdw>
                </a:effectLst>
              </a:rPr>
              <a:t>you could do </a:t>
            </a:r>
            <a:r>
              <a:rPr lang="en-US" sz="4400" b="1" dirty="0" smtClean="0">
                <a:ln w="0"/>
                <a:solidFill>
                  <a:schemeClr val="tx2"/>
                </a:solidFill>
                <a:effectLst>
                  <a:outerShdw blurRad="38100" dist="19050" dir="2700000" algn="tl" rotWithShape="0">
                    <a:schemeClr val="dk1">
                      <a:alpha val="40000"/>
                    </a:schemeClr>
                  </a:outerShdw>
                </a:effectLst>
              </a:rPr>
              <a:t>something</a:t>
            </a:r>
            <a:r>
              <a:rPr lang="en-US" sz="5400" b="1" dirty="0" smtClean="0">
                <a:ln w="0"/>
                <a:solidFill>
                  <a:schemeClr val="tx2"/>
                </a:solidFill>
                <a:effectLst>
                  <a:outerShdw blurRad="38100" dist="19050" dir="2700000" algn="tl" rotWithShape="0">
                    <a:schemeClr val="dk1">
                      <a:alpha val="40000"/>
                    </a:schemeClr>
                  </a:outerShdw>
                </a:effectLst>
              </a:rPr>
              <a:t> about this? </a:t>
            </a:r>
            <a:endParaRPr lang="en-US" sz="5400" b="1" cap="none" spc="0" dirty="0">
              <a:ln w="0"/>
              <a:solidFill>
                <a:schemeClr val="tx2"/>
              </a:solidFill>
              <a:effectLst>
                <a:outerShdw blurRad="38100" dist="19050" dir="2700000" algn="tl" rotWithShape="0">
                  <a:schemeClr val="dk1">
                    <a:alpha val="40000"/>
                  </a:schemeClr>
                </a:outerShdw>
              </a:effectLst>
            </a:endParaRPr>
          </a:p>
        </p:txBody>
      </p:sp>
      <p:sp>
        <p:nvSpPr>
          <p:cNvPr id="15" name="TextBox 14"/>
          <p:cNvSpPr txBox="1"/>
          <p:nvPr/>
        </p:nvSpPr>
        <p:spPr>
          <a:xfrm>
            <a:off x="172964" y="3254187"/>
            <a:ext cx="2299447" cy="3046988"/>
          </a:xfrm>
          <a:prstGeom prst="rect">
            <a:avLst/>
          </a:prstGeom>
          <a:noFill/>
        </p:spPr>
        <p:txBody>
          <a:bodyPr wrap="square" rtlCol="0">
            <a:spAutoFit/>
          </a:bodyPr>
          <a:lstStyle/>
          <a:p>
            <a:r>
              <a:rPr lang="en-US" sz="2400" b="1" i="1" u="sng" dirty="0">
                <a:solidFill>
                  <a:schemeClr val="tx2"/>
                </a:solidFill>
              </a:rPr>
              <a:t>Dominic James</a:t>
            </a:r>
            <a:r>
              <a:rPr lang="en-US" sz="2400" dirty="0"/>
              <a:t>; </a:t>
            </a:r>
            <a:endParaRPr lang="en-US" sz="2400" dirty="0"/>
          </a:p>
          <a:p>
            <a:r>
              <a:rPr lang="en-US" sz="2400" dirty="0">
                <a:solidFill>
                  <a:schemeClr val="tx2"/>
                </a:solidFill>
              </a:rPr>
              <a:t>High school footballer who died during a </a:t>
            </a:r>
            <a:r>
              <a:rPr lang="en-US" sz="2400" b="1" dirty="0">
                <a:solidFill>
                  <a:schemeClr val="tx2"/>
                </a:solidFill>
              </a:rPr>
              <a:t>Manning Cup </a:t>
            </a:r>
            <a:r>
              <a:rPr lang="en-US" sz="2400" dirty="0">
                <a:solidFill>
                  <a:schemeClr val="tx2"/>
                </a:solidFill>
              </a:rPr>
              <a:t>match due to heart failure in </a:t>
            </a:r>
            <a:r>
              <a:rPr lang="en-US" sz="2400" b="1" dirty="0">
                <a:solidFill>
                  <a:srgbClr val="FF0000"/>
                </a:solidFill>
              </a:rPr>
              <a:t>Sept. 2016</a:t>
            </a:r>
            <a:endParaRPr lang="en-US" sz="2400" b="1" dirty="0">
              <a:solidFill>
                <a:srgbClr val="FF0000"/>
              </a:solidFill>
            </a:endParaRPr>
          </a:p>
        </p:txBody>
      </p:sp>
      <p:pic>
        <p:nvPicPr>
          <p:cNvPr id="9" name="Picture 2" descr="Image result for heart at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riejamradio.com/wp-content/uploads/2016/11/Sayma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530" y="3254186"/>
            <a:ext cx="2840602" cy="288482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736522" y="3254186"/>
            <a:ext cx="3124481" cy="2769989"/>
          </a:xfrm>
          <a:prstGeom prst="rect">
            <a:avLst/>
          </a:prstGeom>
        </p:spPr>
        <p:txBody>
          <a:bodyPr wrap="square">
            <a:spAutoFit/>
          </a:bodyPr>
          <a:lstStyle/>
          <a:p>
            <a:r>
              <a:rPr lang="en-US" sz="2400" b="1" i="1" u="sng" dirty="0" err="1">
                <a:solidFill>
                  <a:schemeClr val="tx2"/>
                </a:solidFill>
                <a:latin typeface="Calibri" panose="020F0502020204030204" pitchFamily="34" charset="0"/>
                <a:cs typeface="Calibri" panose="020F0502020204030204" pitchFamily="34" charset="0"/>
              </a:rPr>
              <a:t>Saymar</a:t>
            </a:r>
            <a:r>
              <a:rPr lang="en-US" sz="2400" b="1" i="1" u="sng" dirty="0">
                <a:solidFill>
                  <a:schemeClr val="tx2"/>
                </a:solidFill>
                <a:latin typeface="Calibri" panose="020F0502020204030204" pitchFamily="34" charset="0"/>
                <a:cs typeface="Calibri" panose="020F0502020204030204" pitchFamily="34" charset="0"/>
              </a:rPr>
              <a:t> Ramsey</a:t>
            </a:r>
            <a:r>
              <a:rPr lang="en-US" dirty="0">
                <a:solidFill>
                  <a:srgbClr val="444444"/>
                </a:solidFill>
                <a:latin typeface="Calibri" panose="020F0502020204030204" pitchFamily="34" charset="0"/>
                <a:cs typeface="Calibri" panose="020F0502020204030204" pitchFamily="34" charset="0"/>
              </a:rPr>
              <a:t>; </a:t>
            </a:r>
            <a:r>
              <a:rPr lang="en-US" dirty="0">
                <a:solidFill>
                  <a:schemeClr val="tx2"/>
                </a:solidFill>
                <a:latin typeface="Calibri" panose="020F0502020204030204" pitchFamily="34" charset="0"/>
                <a:cs typeface="Calibri" panose="020F0502020204030204" pitchFamily="34" charset="0"/>
              </a:rPr>
              <a:t>High school student athlete died </a:t>
            </a:r>
            <a:r>
              <a:rPr lang="en-US" sz="2400" b="1" dirty="0">
                <a:solidFill>
                  <a:srgbClr val="FF0000"/>
                </a:solidFill>
                <a:latin typeface="Calibri" panose="020F0502020204030204" pitchFamily="34" charset="0"/>
                <a:cs typeface="Calibri" panose="020F0502020204030204" pitchFamily="34" charset="0"/>
              </a:rPr>
              <a:t>Nov. 2016</a:t>
            </a:r>
            <a:r>
              <a:rPr lang="en-US" dirty="0">
                <a:solidFill>
                  <a:schemeClr val="tx2"/>
                </a:solidFill>
                <a:latin typeface="Calibri" panose="020F0502020204030204" pitchFamily="34" charset="0"/>
                <a:cs typeface="Calibri" panose="020F0502020204030204" pitchFamily="34" charset="0"/>
              </a:rPr>
              <a:t>, after partaking in a sporting activity.</a:t>
            </a:r>
            <a:endParaRPr lang="en-US" dirty="0">
              <a:solidFill>
                <a:schemeClr val="tx2"/>
              </a:solidFill>
              <a:latin typeface="Calibri" panose="020F0502020204030204" pitchFamily="34" charset="0"/>
              <a:cs typeface="Calibri" panose="020F0502020204030204" pitchFamily="34" charset="0"/>
            </a:endParaRPr>
          </a:p>
          <a:p>
            <a:r>
              <a:rPr lang="en-US" dirty="0">
                <a:solidFill>
                  <a:schemeClr val="tx2"/>
                </a:solidFill>
                <a:latin typeface="Calibri" panose="020F0502020204030204" pitchFamily="34" charset="0"/>
                <a:cs typeface="Calibri" panose="020F0502020204030204" pitchFamily="34" charset="0"/>
              </a:rPr>
              <a:t>Member of the Spot Valley High basketball team, played in the </a:t>
            </a:r>
            <a:r>
              <a:rPr lang="en-US" b="1" dirty="0">
                <a:solidFill>
                  <a:schemeClr val="tx2"/>
                </a:solidFill>
                <a:latin typeface="Calibri" panose="020F0502020204030204" pitchFamily="34" charset="0"/>
                <a:cs typeface="Calibri" panose="020F0502020204030204" pitchFamily="34" charset="0"/>
              </a:rPr>
              <a:t>ISSA/Western Conference Under-19 game</a:t>
            </a:r>
            <a:r>
              <a:rPr lang="en-US" dirty="0">
                <a:solidFill>
                  <a:schemeClr val="tx2"/>
                </a:solidFill>
                <a:latin typeface="Calibri" panose="020F0502020204030204" pitchFamily="34" charset="0"/>
                <a:cs typeface="Calibri" panose="020F0502020204030204" pitchFamily="34" charset="0"/>
              </a:rPr>
              <a:t>, in Montego Bay.</a:t>
            </a:r>
            <a:endParaRPr lang="en-US" dirty="0">
              <a:solidFill>
                <a:schemeClr val="tx2"/>
              </a:solidFill>
              <a:effectLst/>
              <a:latin typeface="Calibri" panose="020F0502020204030204" pitchFamily="34" charset="0"/>
              <a:cs typeface="Calibri" panose="020F0502020204030204" pitchFamily="34" charset="0"/>
            </a:endParaRPr>
          </a:p>
        </p:txBody>
      </p:sp>
      <p:sp>
        <p:nvSpPr>
          <p:cNvPr id="11" name="TextBox 10"/>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7" name="Picture 6"/>
          <p:cNvPicPr>
            <a:picLocks noChangeAspect="1"/>
          </p:cNvPicPr>
          <p:nvPr/>
        </p:nvPicPr>
        <p:blipFill>
          <a:blip r:embed="rId2"/>
          <a:stretch>
            <a:fillRect/>
          </a:stretch>
        </p:blipFill>
        <p:spPr>
          <a:xfrm>
            <a:off x="77590" y="80626"/>
            <a:ext cx="1527533" cy="1502491"/>
          </a:xfrm>
          <a:prstGeom prst="rect">
            <a:avLst/>
          </a:prstGeom>
        </p:spPr>
      </p:pic>
      <p:sp>
        <p:nvSpPr>
          <p:cNvPr id="8" name="Rectangle 7"/>
          <p:cNvSpPr/>
          <p:nvPr/>
        </p:nvSpPr>
        <p:spPr>
          <a:xfrm>
            <a:off x="1487090" y="1944784"/>
            <a:ext cx="2359702" cy="4524315"/>
          </a:xfrm>
          <a:prstGeom prst="rect">
            <a:avLst/>
          </a:prstGeom>
        </p:spPr>
        <p:txBody>
          <a:bodyPr wrap="square">
            <a:spAutoFit/>
          </a:bodyPr>
          <a:lstStyle/>
          <a:p>
            <a:r>
              <a:rPr lang="en-US" sz="1600" b="0" i="0" dirty="0">
                <a:solidFill>
                  <a:srgbClr val="444444"/>
                </a:solidFill>
                <a:effectLst/>
                <a:latin typeface="Calibri" panose="020F0502020204030204" pitchFamily="34" charset="0"/>
                <a:cs typeface="Calibri" panose="020F0502020204030204" pitchFamily="34" charset="0"/>
              </a:rPr>
              <a:t>A wake up call is what this sudden death of </a:t>
            </a:r>
            <a:r>
              <a:rPr lang="en-US" sz="1600" b="1" i="0" dirty="0">
                <a:solidFill>
                  <a:srgbClr val="444444"/>
                </a:solidFill>
                <a:effectLst/>
                <a:latin typeface="Calibri" panose="020F0502020204030204" pitchFamily="34" charset="0"/>
                <a:cs typeface="Calibri" panose="020F0502020204030204" pitchFamily="34" charset="0"/>
              </a:rPr>
              <a:t>Andrew “</a:t>
            </a:r>
            <a:r>
              <a:rPr lang="en-US" sz="1600" b="1" i="0" dirty="0" err="1">
                <a:solidFill>
                  <a:srgbClr val="444444"/>
                </a:solidFill>
                <a:effectLst/>
                <a:latin typeface="Calibri" panose="020F0502020204030204" pitchFamily="34" charset="0"/>
                <a:cs typeface="Calibri" panose="020F0502020204030204" pitchFamily="34" charset="0"/>
              </a:rPr>
              <a:t>Eman</a:t>
            </a:r>
            <a:r>
              <a:rPr lang="en-US" sz="1600" b="1" i="0" dirty="0">
                <a:solidFill>
                  <a:srgbClr val="444444"/>
                </a:solidFill>
                <a:effectLst/>
                <a:latin typeface="Calibri" panose="020F0502020204030204" pitchFamily="34" charset="0"/>
                <a:cs typeface="Calibri" panose="020F0502020204030204" pitchFamily="34" charset="0"/>
              </a:rPr>
              <a:t>” Andrews </a:t>
            </a:r>
            <a:r>
              <a:rPr lang="en-US" sz="1600" b="0" i="0" dirty="0">
                <a:solidFill>
                  <a:srgbClr val="444444"/>
                </a:solidFill>
                <a:effectLst/>
                <a:latin typeface="Calibri" panose="020F0502020204030204" pitchFamily="34" charset="0"/>
                <a:cs typeface="Calibri" panose="020F0502020204030204" pitchFamily="34" charset="0"/>
              </a:rPr>
              <a:t>was labelled as by Anthony Moore, president of the </a:t>
            </a:r>
            <a:r>
              <a:rPr lang="en-US" sz="1600" b="1" i="0" dirty="0">
                <a:solidFill>
                  <a:srgbClr val="444444"/>
                </a:solidFill>
                <a:effectLst/>
                <a:latin typeface="Calibri" panose="020F0502020204030204" pitchFamily="34" charset="0"/>
                <a:cs typeface="Calibri" panose="020F0502020204030204" pitchFamily="34" charset="0"/>
              </a:rPr>
              <a:t>Tobago Football Association (TFA)</a:t>
            </a:r>
            <a:r>
              <a:rPr lang="en-US" sz="1600" b="0" i="0" dirty="0">
                <a:solidFill>
                  <a:srgbClr val="444444"/>
                </a:solidFill>
                <a:effectLst/>
                <a:latin typeface="Calibri" panose="020F0502020204030204" pitchFamily="34" charset="0"/>
                <a:cs typeface="Calibri" panose="020F0502020204030204" pitchFamily="34" charset="0"/>
              </a:rPr>
              <a:t>, yesterday.</a:t>
            </a:r>
            <a:endParaRPr lang="en-US" sz="1600" b="0" i="0" dirty="0">
              <a:solidFill>
                <a:srgbClr val="444444"/>
              </a:solidFill>
              <a:effectLst/>
              <a:latin typeface="Calibri" panose="020F0502020204030204" pitchFamily="34" charset="0"/>
              <a:cs typeface="Calibri" panose="020F0502020204030204" pitchFamily="34" charset="0"/>
            </a:endParaRPr>
          </a:p>
          <a:p>
            <a:r>
              <a:rPr lang="en-US" sz="1600" b="0" i="0" dirty="0">
                <a:solidFill>
                  <a:srgbClr val="444444"/>
                </a:solidFill>
                <a:effectLst/>
                <a:latin typeface="Calibri" panose="020F0502020204030204" pitchFamily="34" charset="0"/>
                <a:cs typeface="Calibri" panose="020F0502020204030204" pitchFamily="34" charset="0"/>
              </a:rPr>
              <a:t>According to reports, Andrews, 22, a central defender with the </a:t>
            </a:r>
            <a:r>
              <a:rPr lang="en-US" sz="1600" b="0" i="0" dirty="0" err="1">
                <a:solidFill>
                  <a:srgbClr val="444444"/>
                </a:solidFill>
                <a:effectLst/>
                <a:latin typeface="Calibri" panose="020F0502020204030204" pitchFamily="34" charset="0"/>
                <a:cs typeface="Calibri" panose="020F0502020204030204" pitchFamily="34" charset="0"/>
              </a:rPr>
              <a:t>Earlbrokes</a:t>
            </a:r>
            <a:r>
              <a:rPr lang="en-US" sz="1600" b="0" i="0" dirty="0">
                <a:solidFill>
                  <a:srgbClr val="444444"/>
                </a:solidFill>
                <a:effectLst/>
                <a:latin typeface="Calibri" panose="020F0502020204030204" pitchFamily="34" charset="0"/>
                <a:cs typeface="Calibri" panose="020F0502020204030204" pitchFamily="34" charset="0"/>
              </a:rPr>
              <a:t> football team, collapsed 25 minutes into a match against Bethel United, just after 6 pm on Sunday at Riverbanks Oval, Mt St George, Tobago.</a:t>
            </a:r>
            <a:endParaRPr lang="en-US" sz="1600" b="0" i="0" dirty="0">
              <a:solidFill>
                <a:srgbClr val="444444"/>
              </a:solidFill>
              <a:effectLst/>
              <a:latin typeface="Calibri" panose="020F0502020204030204" pitchFamily="34" charset="0"/>
              <a:cs typeface="Calibri" panose="020F0502020204030204" pitchFamily="34" charset="0"/>
            </a:endParaRPr>
          </a:p>
        </p:txBody>
      </p:sp>
      <p:pic>
        <p:nvPicPr>
          <p:cNvPr id="9" name="Picture 2" descr="http://www.guardian.co.tt/sites/default/files/field/image/Eman-Andrew-Andrew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792" y="1950672"/>
            <a:ext cx="1200492" cy="12004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165609" y="1950671"/>
            <a:ext cx="2941983" cy="4524315"/>
          </a:xfrm>
          <a:prstGeom prst="rect">
            <a:avLst/>
          </a:prstGeom>
        </p:spPr>
        <p:txBody>
          <a:bodyPr wrap="square">
            <a:spAutoFit/>
          </a:bodyPr>
          <a:lstStyle/>
          <a:p>
            <a:r>
              <a:rPr lang="en-US" sz="1600" b="0" i="0" dirty="0">
                <a:solidFill>
                  <a:srgbClr val="000000"/>
                </a:solidFill>
                <a:effectLst/>
                <a:latin typeface="Calibri" panose="020F0502020204030204" pitchFamily="34" charset="0"/>
                <a:cs typeface="Calibri" panose="020F0502020204030204" pitchFamily="34" charset="0"/>
              </a:rPr>
              <a:t>PORT-OF-SPAIN, Trinidad (CMC) -- Trinidad and Tobago sports Minister Anil Roberts says he is shocked at the passing of former national footballer </a:t>
            </a:r>
            <a:r>
              <a:rPr lang="en-US" sz="1600" b="1" i="0" dirty="0">
                <a:solidFill>
                  <a:srgbClr val="000000"/>
                </a:solidFill>
                <a:effectLst/>
                <a:latin typeface="Calibri" panose="020F0502020204030204" pitchFamily="34" charset="0"/>
                <a:cs typeface="Calibri" panose="020F0502020204030204" pitchFamily="34" charset="0"/>
              </a:rPr>
              <a:t>Kevon Carter</a:t>
            </a:r>
            <a:r>
              <a:rPr lang="en-US" sz="1600" b="0" i="0" dirty="0">
                <a:solidFill>
                  <a:srgbClr val="000000"/>
                </a:solidFill>
                <a:effectLst/>
                <a:latin typeface="Calibri" panose="020F0502020204030204" pitchFamily="34" charset="0"/>
                <a:cs typeface="Calibri" panose="020F0502020204030204" pitchFamily="34" charset="0"/>
              </a:rPr>
              <a:t>.</a:t>
            </a:r>
            <a:endParaRPr lang="en-US" sz="1600" b="0" i="0" dirty="0">
              <a:solidFill>
                <a:srgbClr val="000000"/>
              </a:solidFill>
              <a:effectLst/>
              <a:latin typeface="Calibri" panose="020F0502020204030204" pitchFamily="34" charset="0"/>
              <a:cs typeface="Calibri" panose="020F0502020204030204" pitchFamily="34" charset="0"/>
            </a:endParaRPr>
          </a:p>
          <a:p>
            <a:r>
              <a:rPr lang="en-US" sz="1600" b="0" i="0" dirty="0">
                <a:solidFill>
                  <a:srgbClr val="000000"/>
                </a:solidFill>
                <a:effectLst/>
                <a:latin typeface="Calibri" panose="020F0502020204030204" pitchFamily="34" charset="0"/>
                <a:cs typeface="Calibri" panose="020F0502020204030204" pitchFamily="34" charset="0"/>
              </a:rPr>
              <a:t>Carter, 30, also a footballer with the country’s </a:t>
            </a:r>
            <a:r>
              <a:rPr lang="en-US" sz="1600" b="0" i="0" dirty="0" err="1">
                <a:solidFill>
                  <a:srgbClr val="000000"/>
                </a:solidFill>
                <a:effectLst/>
                <a:latin typeface="Calibri" panose="020F0502020204030204" pitchFamily="34" charset="0"/>
                <a:cs typeface="Calibri" panose="020F0502020204030204" pitchFamily="34" charset="0"/>
              </a:rPr>
              <a:t>Defence</a:t>
            </a:r>
            <a:r>
              <a:rPr lang="en-US" sz="1600" b="0" i="0" dirty="0">
                <a:solidFill>
                  <a:srgbClr val="000000"/>
                </a:solidFill>
                <a:effectLst/>
                <a:latin typeface="Calibri" panose="020F0502020204030204" pitchFamily="34" charset="0"/>
                <a:cs typeface="Calibri" panose="020F0502020204030204" pitchFamily="34" charset="0"/>
              </a:rPr>
              <a:t> Force, died on Friday after suffering a massive </a:t>
            </a:r>
            <a:r>
              <a:rPr lang="en-US" sz="1600" b="1" i="0" dirty="0">
                <a:solidFill>
                  <a:srgbClr val="000000"/>
                </a:solidFill>
                <a:effectLst/>
                <a:latin typeface="Calibri" panose="020F0502020204030204" pitchFamily="34" charset="0"/>
                <a:cs typeface="Calibri" panose="020F0502020204030204" pitchFamily="34" charset="0"/>
              </a:rPr>
              <a:t>heart attack </a:t>
            </a:r>
            <a:r>
              <a:rPr lang="en-US" sz="1600" b="0" i="0" dirty="0">
                <a:solidFill>
                  <a:srgbClr val="000000"/>
                </a:solidFill>
                <a:effectLst/>
                <a:latin typeface="Calibri" panose="020F0502020204030204" pitchFamily="34" charset="0"/>
                <a:cs typeface="Calibri" panose="020F0502020204030204" pitchFamily="34" charset="0"/>
              </a:rPr>
              <a:t>while at training with his club and never recovered.</a:t>
            </a:r>
            <a:endParaRPr lang="en-US" sz="1600" b="0" i="0" dirty="0">
              <a:solidFill>
                <a:srgbClr val="000000"/>
              </a:solidFill>
              <a:effectLst/>
              <a:latin typeface="Calibri" panose="020F0502020204030204" pitchFamily="34" charset="0"/>
              <a:cs typeface="Calibri" panose="020F0502020204030204" pitchFamily="34" charset="0"/>
            </a:endParaRPr>
          </a:p>
          <a:p>
            <a:r>
              <a:rPr lang="en-US" sz="1600" b="0" i="0" dirty="0">
                <a:solidFill>
                  <a:srgbClr val="000000"/>
                </a:solidFill>
                <a:effectLst/>
                <a:latin typeface="Calibri" panose="020F0502020204030204" pitchFamily="34" charset="0"/>
                <a:cs typeface="Calibri" panose="020F0502020204030204" pitchFamily="34" charset="0"/>
              </a:rPr>
              <a:t>“Kevon was a strong young man who gave 10 years dedicated service to the national team from U23 to senior level, playing most recently in the 2013 </a:t>
            </a:r>
            <a:r>
              <a:rPr lang="en-US" sz="1600" b="1" i="0" dirty="0">
                <a:solidFill>
                  <a:srgbClr val="000000"/>
                </a:solidFill>
                <a:effectLst/>
                <a:latin typeface="Calibri" panose="020F0502020204030204" pitchFamily="34" charset="0"/>
                <a:cs typeface="Calibri" panose="020F0502020204030204" pitchFamily="34" charset="0"/>
              </a:rPr>
              <a:t>CONCACAF Gold Cup</a:t>
            </a:r>
            <a:r>
              <a:rPr lang="en-US" sz="1600" b="0" i="0" dirty="0">
                <a:solidFill>
                  <a:srgbClr val="000000"/>
                </a:solidFill>
                <a:effectLst/>
                <a:latin typeface="Calibri" panose="020F0502020204030204" pitchFamily="34" charset="0"/>
                <a:cs typeface="Calibri" panose="020F0502020204030204" pitchFamily="34" charset="0"/>
              </a:rPr>
              <a:t>,” said Roberts.</a:t>
            </a:r>
            <a:endParaRPr lang="en-US" sz="1600" b="0" i="0" dirty="0">
              <a:solidFill>
                <a:srgbClr val="000000"/>
              </a:solidFill>
              <a:effectLst/>
              <a:latin typeface="Calibri" panose="020F0502020204030204" pitchFamily="34" charset="0"/>
              <a:cs typeface="Calibri" panose="020F0502020204030204" pitchFamily="34" charset="0"/>
            </a:endParaRPr>
          </a:p>
        </p:txBody>
      </p:sp>
      <p:pic>
        <p:nvPicPr>
          <p:cNvPr id="11" name="Picture 4" descr="http://www.jamaicaobserver.com/assets/10464255/KEVON_CARTER_3370139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3003" y="1944784"/>
            <a:ext cx="1448651" cy="120049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90991" y="1944784"/>
            <a:ext cx="2078057" cy="2800767"/>
          </a:xfrm>
          <a:prstGeom prst="rect">
            <a:avLst/>
          </a:prstGeom>
        </p:spPr>
        <p:txBody>
          <a:bodyPr wrap="square">
            <a:spAutoFit/>
          </a:bodyPr>
          <a:lstStyle/>
          <a:p>
            <a:r>
              <a:rPr lang="en-US" sz="1600" b="0" i="0" dirty="0">
                <a:solidFill>
                  <a:srgbClr val="222222"/>
                </a:solidFill>
                <a:effectLst/>
                <a:latin typeface="Calibri" panose="020F0502020204030204" pitchFamily="34" charset="0"/>
                <a:cs typeface="Calibri" panose="020F0502020204030204" pitchFamily="34" charset="0"/>
              </a:rPr>
              <a:t>Jamaican </a:t>
            </a:r>
            <a:r>
              <a:rPr lang="en-US" sz="1600" b="1" i="0" dirty="0" err="1">
                <a:solidFill>
                  <a:srgbClr val="222222"/>
                </a:solidFill>
                <a:effectLst/>
                <a:latin typeface="Calibri" panose="020F0502020204030204" pitchFamily="34" charset="0"/>
                <a:cs typeface="Calibri" panose="020F0502020204030204" pitchFamily="34" charset="0"/>
              </a:rPr>
              <a:t>Cavahn</a:t>
            </a:r>
            <a:r>
              <a:rPr lang="en-US" sz="1600" b="1" i="0" dirty="0">
                <a:solidFill>
                  <a:srgbClr val="222222"/>
                </a:solidFill>
                <a:effectLst/>
                <a:latin typeface="Calibri" panose="020F0502020204030204" pitchFamily="34" charset="0"/>
                <a:cs typeface="Calibri" panose="020F0502020204030204" pitchFamily="34" charset="0"/>
              </a:rPr>
              <a:t> McKenzie</a:t>
            </a:r>
            <a:r>
              <a:rPr lang="en-US" sz="1600" b="0" i="0" dirty="0">
                <a:solidFill>
                  <a:srgbClr val="222222"/>
                </a:solidFill>
                <a:effectLst/>
                <a:latin typeface="Calibri" panose="020F0502020204030204" pitchFamily="34" charset="0"/>
                <a:cs typeface="Calibri" panose="020F0502020204030204" pitchFamily="34" charset="0"/>
              </a:rPr>
              <a:t> died from a </a:t>
            </a:r>
            <a:r>
              <a:rPr lang="en-US" sz="1600" b="1" i="0" dirty="0">
                <a:solidFill>
                  <a:srgbClr val="222222"/>
                </a:solidFill>
                <a:effectLst/>
                <a:latin typeface="Calibri" panose="020F0502020204030204" pitchFamily="34" charset="0"/>
                <a:cs typeface="Calibri" panose="020F0502020204030204" pitchFamily="34" charset="0"/>
              </a:rPr>
              <a:t>heart attack </a:t>
            </a:r>
            <a:r>
              <a:rPr lang="en-US" sz="1600" b="0" i="0" dirty="0">
                <a:solidFill>
                  <a:srgbClr val="222222"/>
                </a:solidFill>
                <a:effectLst/>
                <a:latin typeface="Calibri" panose="020F0502020204030204" pitchFamily="34" charset="0"/>
                <a:cs typeface="Calibri" panose="020F0502020204030204" pitchFamily="34" charset="0"/>
              </a:rPr>
              <a:t>at Saturday’s </a:t>
            </a:r>
            <a:r>
              <a:rPr lang="en-US" sz="1600" b="1" i="0" dirty="0">
                <a:solidFill>
                  <a:srgbClr val="222222"/>
                </a:solidFill>
                <a:effectLst/>
                <a:latin typeface="Calibri" panose="020F0502020204030204" pitchFamily="34" charset="0"/>
                <a:cs typeface="Calibri" panose="020F0502020204030204" pitchFamily="34" charset="0"/>
              </a:rPr>
              <a:t>North America, Central America and Caribbean (NACAC) Cross Country Championships</a:t>
            </a:r>
            <a:r>
              <a:rPr lang="en-US" sz="1600" b="0" i="0" dirty="0">
                <a:solidFill>
                  <a:srgbClr val="222222"/>
                </a:solidFill>
                <a:effectLst/>
                <a:latin typeface="Calibri" panose="020F0502020204030204" pitchFamily="34" charset="0"/>
                <a:cs typeface="Calibri" panose="020F0502020204030204" pitchFamily="34" charset="0"/>
              </a:rPr>
              <a:t>, at the Mt Irvine Bay Golf Course, in Tobago.</a:t>
            </a:r>
            <a:endParaRPr lang="en-US" sz="1600" dirty="0">
              <a:latin typeface="Calibri" panose="020F0502020204030204" pitchFamily="34" charset="0"/>
              <a:cs typeface="Calibri" panose="020F0502020204030204" pitchFamily="34" charset="0"/>
            </a:endParaRPr>
          </a:p>
        </p:txBody>
      </p:sp>
      <p:pic>
        <p:nvPicPr>
          <p:cNvPr id="13" name="Picture 6" descr="http://bahamaspress.com/wp-content/uploads/2014/02/Cavahn-McKenzi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792" y="1944784"/>
            <a:ext cx="1451909"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heart atta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33163" y="3244334"/>
            <a:ext cx="184731" cy="646331"/>
          </a:xfrm>
          <a:prstGeom prst="rect">
            <a:avLst/>
          </a:prstGeom>
        </p:spPr>
        <p:txBody>
          <a:bodyPr wrap="none">
            <a:spAutoFit/>
          </a:bodyPr>
          <a:lstStyle/>
          <a:p>
            <a:endParaRPr lang="en-US" dirty="0"/>
          </a:p>
          <a:p>
            <a:endParaRPr lang="en-US" dirty="0"/>
          </a:p>
        </p:txBody>
      </p:sp>
      <p:sp>
        <p:nvSpPr>
          <p:cNvPr id="7" name="Rectangle 6"/>
          <p:cNvSpPr/>
          <p:nvPr/>
        </p:nvSpPr>
        <p:spPr>
          <a:xfrm>
            <a:off x="659517" y="1872737"/>
            <a:ext cx="10098157" cy="1200329"/>
          </a:xfrm>
          <a:prstGeom prst="rect">
            <a:avLst/>
          </a:prstGeom>
        </p:spPr>
        <p:txBody>
          <a:bodyPr wrap="square">
            <a:spAutoFit/>
          </a:bodyPr>
          <a:lstStyle/>
          <a:p>
            <a:r>
              <a:rPr lang="en-US" sz="3600" b="1" dirty="0">
                <a:solidFill>
                  <a:srgbClr val="04132B"/>
                </a:solidFill>
                <a:latin typeface="Calibri" panose="020F0502020204030204" pitchFamily="34" charset="0"/>
                <a:cs typeface="Calibri" panose="020F0502020204030204" pitchFamily="34" charset="0"/>
              </a:rPr>
              <a:t>Boy dies after collapsing prior to track practice at Miami school</a:t>
            </a:r>
            <a:endParaRPr lang="en-US" sz="3600" b="1" i="0" dirty="0">
              <a:solidFill>
                <a:srgbClr val="04132B"/>
              </a:solidFill>
              <a:effectLst/>
              <a:latin typeface="Calibri" panose="020F0502020204030204" pitchFamily="34" charset="0"/>
              <a:cs typeface="Calibri" panose="020F0502020204030204" pitchFamily="34" charset="0"/>
            </a:endParaRPr>
          </a:p>
        </p:txBody>
      </p:sp>
      <p:sp>
        <p:nvSpPr>
          <p:cNvPr id="8" name="Rectangle 7"/>
          <p:cNvSpPr/>
          <p:nvPr/>
        </p:nvSpPr>
        <p:spPr>
          <a:xfrm>
            <a:off x="3366052" y="3047207"/>
            <a:ext cx="6983894" cy="1815882"/>
          </a:xfrm>
          <a:prstGeom prst="rect">
            <a:avLst/>
          </a:prstGeom>
        </p:spPr>
        <p:txBody>
          <a:bodyPr wrap="square">
            <a:spAutoFit/>
          </a:bodyPr>
          <a:lstStyle/>
          <a:p>
            <a:r>
              <a:rPr lang="en-US" sz="2800" dirty="0"/>
              <a:t>NORTHWEST MIAMI-DADE, FLA. (WSVN) </a:t>
            </a:r>
            <a:r>
              <a:rPr lang="en-US" sz="2800" dirty="0">
                <a:solidFill>
                  <a:srgbClr val="04132B"/>
                </a:solidFill>
              </a:rPr>
              <a:t>An </a:t>
            </a:r>
            <a:r>
              <a:rPr lang="en-US" sz="2800" b="1" dirty="0">
                <a:solidFill>
                  <a:srgbClr val="04132B"/>
                </a:solidFill>
              </a:rPr>
              <a:t>11-year-old</a:t>
            </a:r>
            <a:r>
              <a:rPr lang="en-US" sz="2800" dirty="0">
                <a:solidFill>
                  <a:srgbClr val="04132B"/>
                </a:solidFill>
              </a:rPr>
              <a:t> has died after, officials said, he collapsed before beginning track practice at a Miami school, March 1, 2017.</a:t>
            </a:r>
            <a:endParaRPr lang="en-US" sz="2800" dirty="0"/>
          </a:p>
        </p:txBody>
      </p:sp>
      <p:pic>
        <p:nvPicPr>
          <p:cNvPr id="9" name="Picture 8"/>
          <p:cNvPicPr>
            <a:picLocks noChangeAspect="1"/>
          </p:cNvPicPr>
          <p:nvPr/>
        </p:nvPicPr>
        <p:blipFill>
          <a:blip r:embed="rId1"/>
          <a:stretch>
            <a:fillRect/>
          </a:stretch>
        </p:blipFill>
        <p:spPr>
          <a:xfrm>
            <a:off x="77590" y="80626"/>
            <a:ext cx="1527533" cy="1502491"/>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14" name="Picture 13"/>
          <p:cNvPicPr>
            <a:picLocks noChangeAspect="1"/>
          </p:cNvPicPr>
          <p:nvPr/>
        </p:nvPicPr>
        <p:blipFill>
          <a:blip r:embed="rId3"/>
          <a:stretch>
            <a:fillRect/>
          </a:stretch>
        </p:blipFill>
        <p:spPr>
          <a:xfrm>
            <a:off x="841356" y="3191586"/>
            <a:ext cx="2411895" cy="2350861"/>
          </a:xfrm>
          <a:prstGeom prst="rect">
            <a:avLst/>
          </a:prstGeom>
        </p:spPr>
      </p:pic>
      <p:sp>
        <p:nvSpPr>
          <p:cNvPr id="15" name="TextBox 14"/>
          <p:cNvSpPr txBox="1"/>
          <p:nvPr/>
        </p:nvSpPr>
        <p:spPr>
          <a:xfrm>
            <a:off x="826478" y="5583596"/>
            <a:ext cx="2804618" cy="369332"/>
          </a:xfrm>
          <a:prstGeom prst="rect">
            <a:avLst/>
          </a:prstGeom>
          <a:noFill/>
        </p:spPr>
        <p:txBody>
          <a:bodyPr wrap="square" rtlCol="0">
            <a:spAutoFit/>
          </a:bodyPr>
          <a:lstStyle/>
          <a:p>
            <a:r>
              <a:rPr lang="en-US" dirty="0" err="1"/>
              <a:t>Kalib</a:t>
            </a:r>
            <a:r>
              <a:rPr lang="en-US" dirty="0"/>
              <a:t> Harris (2006 – 2017)</a:t>
            </a:r>
            <a:endParaRPr lang="en-US" dirty="0"/>
          </a:p>
        </p:txBody>
      </p:sp>
      <p:pic>
        <p:nvPicPr>
          <p:cNvPr id="11" name="Picture 2" descr="Image result for heart at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6" name="Picture 5"/>
          <p:cNvPicPr>
            <a:picLocks noChangeAspect="1"/>
          </p:cNvPicPr>
          <p:nvPr/>
        </p:nvPicPr>
        <p:blipFill>
          <a:blip r:embed="rId2"/>
          <a:stretch>
            <a:fillRect/>
          </a:stretch>
        </p:blipFill>
        <p:spPr>
          <a:xfrm>
            <a:off x="77590" y="80626"/>
            <a:ext cx="1527533" cy="1502491"/>
          </a:xfrm>
          <a:prstGeom prst="rect">
            <a:avLst/>
          </a:prstGeom>
        </p:spPr>
      </p:pic>
      <p:pic>
        <p:nvPicPr>
          <p:cNvPr id="9"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2070846" y="1583117"/>
            <a:ext cx="7812741" cy="4992495"/>
          </a:xfrm>
          <a:prstGeom prst="rect">
            <a:avLst/>
          </a:prstGeom>
        </p:spPr>
      </p:pic>
      <p:sp>
        <p:nvSpPr>
          <p:cNvPr id="4" name="Rectangle 3"/>
          <p:cNvSpPr/>
          <p:nvPr/>
        </p:nvSpPr>
        <p:spPr>
          <a:xfrm>
            <a:off x="5587218" y="6206280"/>
            <a:ext cx="4296369" cy="369332"/>
          </a:xfrm>
          <a:prstGeom prst="rect">
            <a:avLst/>
          </a:prstGeom>
        </p:spPr>
        <p:txBody>
          <a:bodyPr wrap="none">
            <a:spAutoFit/>
          </a:bodyPr>
          <a:lstStyle/>
          <a:p>
            <a:r>
              <a:rPr lang="en-US" dirty="0"/>
              <a:t>Posted on November 8, 2016 by </a:t>
            </a:r>
            <a:r>
              <a:rPr lang="en-US" dirty="0" err="1"/>
              <a:t>diGJamaica</a:t>
            </a:r>
            <a:endParaRPr lang="en-US" dirty="0"/>
          </a:p>
        </p:txBody>
      </p:sp>
      <p:sp>
        <p:nvSpPr>
          <p:cNvPr id="16" name="TextBox 15"/>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4094" y="2256001"/>
            <a:ext cx="11026588" cy="3970318"/>
          </a:xfrm>
          <a:prstGeom prst="rect">
            <a:avLst/>
          </a:prstGeom>
        </p:spPr>
        <p:txBody>
          <a:bodyPr wrap="square">
            <a:spAutoFit/>
          </a:bodyPr>
          <a:lstStyle/>
          <a:p>
            <a:r>
              <a:rPr lang="en-US" sz="3600" dirty="0">
                <a:solidFill>
                  <a:srgbClr val="000000"/>
                </a:solidFill>
                <a:latin typeface="Calibri" panose="020F0502020204030204" pitchFamily="34" charset="0"/>
                <a:cs typeface="Calibri" panose="020F0502020204030204" pitchFamily="34" charset="0"/>
              </a:rPr>
              <a:t>“Most of these guys and women, mostly guys, are dying of very well-known causes,” says </a:t>
            </a:r>
            <a:r>
              <a:rPr lang="en-US" sz="3600" b="1" dirty="0">
                <a:solidFill>
                  <a:srgbClr val="000000"/>
                </a:solidFill>
                <a:latin typeface="Calibri" panose="020F0502020204030204" pitchFamily="34" charset="0"/>
                <a:cs typeface="Calibri" panose="020F0502020204030204" pitchFamily="34" charset="0"/>
              </a:rPr>
              <a:t>Eric Larose, a cardiologist at the Quebec Heart and Lung Institute and a Heart and Stroke Foundation </a:t>
            </a:r>
            <a:r>
              <a:rPr lang="en-US" sz="3600" dirty="0">
                <a:solidFill>
                  <a:srgbClr val="000000"/>
                </a:solidFill>
                <a:latin typeface="Calibri" panose="020F0502020204030204" pitchFamily="34" charset="0"/>
                <a:cs typeface="Calibri" panose="020F0502020204030204" pitchFamily="34" charset="0"/>
              </a:rPr>
              <a:t>spokesperson. </a:t>
            </a:r>
            <a:r>
              <a:rPr lang="en-US" sz="3600" b="1" dirty="0">
                <a:solidFill>
                  <a:srgbClr val="000000"/>
                </a:solidFill>
                <a:latin typeface="Calibri" panose="020F0502020204030204" pitchFamily="34" charset="0"/>
                <a:cs typeface="Calibri" panose="020F0502020204030204" pitchFamily="34" charset="0"/>
              </a:rPr>
              <a:t>Many of these deaths could have be prevented if, beforehand, the victims knew their risk factors and the warning signs of an impending cardiac event.</a:t>
            </a:r>
            <a:endParaRPr lang="en-US" sz="3600" b="1" dirty="0">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1"/>
          <a:stretch>
            <a:fillRect/>
          </a:stretch>
        </p:blipFill>
        <p:spPr>
          <a:xfrm>
            <a:off x="77590" y="80626"/>
            <a:ext cx="1527533" cy="1502491"/>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8" name="Picture 2" descr="Image result for heart att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2459277" y="2649406"/>
            <a:ext cx="6501922" cy="3848113"/>
          </a:xfrm>
          <a:prstGeom prst="rect">
            <a:avLst/>
          </a:prstGeom>
        </p:spPr>
      </p:pic>
      <p:sp>
        <p:nvSpPr>
          <p:cNvPr id="5" name="Title 1"/>
          <p:cNvSpPr txBox="1"/>
          <p:nvPr/>
        </p:nvSpPr>
        <p:spPr>
          <a:xfrm>
            <a:off x="715639" y="2222696"/>
            <a:ext cx="10916311" cy="72506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400" kern="1200" cap="all" baseline="0">
                <a:solidFill>
                  <a:schemeClr val="accent1"/>
                </a:solidFill>
                <a:latin typeface="+mj-lt"/>
                <a:ea typeface="+mj-ea"/>
                <a:cs typeface="+mj-cs"/>
              </a:defRPr>
            </a:lvl1pPr>
          </a:lstStyle>
          <a:p>
            <a:r>
              <a:rPr lang="en-US" b="1" dirty="0">
                <a:solidFill>
                  <a:srgbClr val="786202"/>
                </a:solidFill>
                <a:latin typeface="Aharoni" panose="02010803020104030203" pitchFamily="2" charset="-79"/>
                <a:cs typeface="Aharoni" panose="02010803020104030203" pitchFamily="2" charset="-79"/>
              </a:rPr>
              <a:t>PARC cardio screening  Device Components</a:t>
            </a:r>
            <a:endParaRPr lang="en-US" b="1" dirty="0">
              <a:solidFill>
                <a:srgbClr val="786202"/>
              </a:solidFill>
              <a:latin typeface="Aharoni" panose="02010803020104030203" pitchFamily="2" charset="-79"/>
              <a:cs typeface="Aharoni" panose="02010803020104030203" pitchFamily="2" charset="-79"/>
            </a:endParaRPr>
          </a:p>
        </p:txBody>
      </p:sp>
      <p:pic>
        <p:nvPicPr>
          <p:cNvPr id="12" name="Picture 11"/>
          <p:cNvPicPr>
            <a:picLocks noChangeAspect="1"/>
          </p:cNvPicPr>
          <p:nvPr/>
        </p:nvPicPr>
        <p:blipFill>
          <a:blip r:embed="rId2"/>
          <a:stretch>
            <a:fillRect/>
          </a:stretch>
        </p:blipFill>
        <p:spPr>
          <a:xfrm>
            <a:off x="77590" y="80626"/>
            <a:ext cx="1527533" cy="1502491"/>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0238" y="140680"/>
            <a:ext cx="4000000" cy="1442437"/>
          </a:xfrm>
          <a:prstGeom prst="rect">
            <a:avLst/>
          </a:prstGeom>
        </p:spPr>
      </p:pic>
      <p:pic>
        <p:nvPicPr>
          <p:cNvPr id="7" name="Picture 2" descr="Image result for heart att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0092" y="133803"/>
            <a:ext cx="2119427" cy="14493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51473" y="975762"/>
            <a:ext cx="4519827" cy="584775"/>
          </a:xfrm>
          <a:prstGeom prst="rect">
            <a:avLst/>
          </a:prstGeom>
          <a:noFill/>
        </p:spPr>
        <p:txBody>
          <a:bodyPr wrap="none" rtlCol="0">
            <a:spAutoFit/>
          </a:bodyPr>
          <a:lstStyle/>
          <a:p>
            <a:r>
              <a:rPr lang="en-US" sz="3200" dirty="0"/>
              <a:t>. </a:t>
            </a:r>
            <a:r>
              <a:rPr lang="en-US" sz="3200" dirty="0">
                <a:solidFill>
                  <a:srgbClr val="786202"/>
                </a:solidFill>
              </a:rPr>
              <a:t>.....</a:t>
            </a:r>
            <a:r>
              <a:rPr lang="en-US" sz="3200" b="1" dirty="0">
                <a:solidFill>
                  <a:srgbClr val="786202"/>
                </a:solidFill>
              </a:rPr>
              <a:t>Athletes Lives Matter</a:t>
            </a:r>
            <a:endParaRPr lang="en-US" sz="3200" b="1" dirty="0">
              <a:solidFill>
                <a:srgbClr val="786202"/>
              </a:solidFill>
            </a:endParaRPr>
          </a:p>
        </p:txBody>
      </p:sp>
      <p:sp>
        <p:nvSpPr>
          <p:cNvPr id="2" name="TextBox 1"/>
          <p:cNvSpPr txBox="1"/>
          <p:nvPr/>
        </p:nvSpPr>
        <p:spPr>
          <a:xfrm>
            <a:off x="2459277" y="1406365"/>
            <a:ext cx="8240751" cy="1015663"/>
          </a:xfrm>
          <a:prstGeom prst="rect">
            <a:avLst/>
          </a:prstGeom>
          <a:noFill/>
        </p:spPr>
        <p:txBody>
          <a:bodyPr wrap="square" rtlCol="0">
            <a:spAutoFit/>
          </a:bodyPr>
          <a:lstStyle/>
          <a:p>
            <a:r>
              <a:rPr lang="en-US" sz="6000" b="1" dirty="0" smtClean="0">
                <a:solidFill>
                  <a:srgbClr val="FF0000"/>
                </a:solidFill>
                <a:latin typeface="Algerian" panose="04020705040A02060702" pitchFamily="82" charset="0"/>
              </a:rPr>
              <a:t>BE Heart Smart</a:t>
            </a:r>
            <a:endParaRPr lang="en-US" sz="6000" b="1" dirty="0">
              <a:solidFill>
                <a:srgbClr val="FF0000"/>
              </a:solidFill>
              <a:latin typeface="Algerian" panose="04020705040A02060702" pitchFamily="82" charset="0"/>
            </a:endParaRPr>
          </a:p>
        </p:txBody>
      </p:sp>
    </p:spTree>
  </p:cSld>
  <p:clrMapOvr>
    <a:masterClrMapping/>
  </p:clrMapOvr>
  <mc:AlternateContent xmlns:mc="http://schemas.openxmlformats.org/markup-compatibility/2006">
    <mc:Choice xmlns:p14="http://schemas.microsoft.com/office/powerpoint/2010/main" Requires="p14">
      <p:transition p14:dur="500" advClick="0" advTm="10000"/>
    </mc:Choice>
    <mc:Fallback>
      <p:transition advClick="0" advTm="10000"/>
    </mc:Fallback>
  </mc:AlternateContent>
  <p:timing>
    <p:tnLst>
      <p:par>
        <p:cTn id="1" dur="indefinite" restart="never" nodeType="tmRoot"/>
      </p:par>
    </p:tnLst>
  </p:timing>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0</TotalTime>
  <Words>7213</Words>
  <Application>WPS Presentation</Application>
  <PresentationFormat>Widescreen</PresentationFormat>
  <Paragraphs>191</Paragraphs>
  <Slides>21</Slides>
  <Notes>0</Notes>
  <HiddenSlides>0</HiddenSlides>
  <MMClips>2</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21</vt:i4>
      </vt:variant>
    </vt:vector>
  </HeadingPairs>
  <TitlesOfParts>
    <vt:vector size="37" baseType="lpstr">
      <vt:lpstr>Arial</vt:lpstr>
      <vt:lpstr>SimSun</vt:lpstr>
      <vt:lpstr>Wingdings</vt:lpstr>
      <vt:lpstr>Aldine721 BT</vt:lpstr>
      <vt:lpstr>Stencil</vt:lpstr>
      <vt:lpstr>Aldine721 BT</vt:lpstr>
      <vt:lpstr>Calibri</vt:lpstr>
      <vt:lpstr>Aharoni</vt:lpstr>
      <vt:lpstr>Algerian</vt:lpstr>
      <vt:lpstr>Segoe Print</vt:lpstr>
      <vt:lpstr>Microsoft YaHei</vt:lpstr>
      <vt:lpstr>Arial Unicode MS</vt:lpstr>
      <vt:lpstr>Calibri Light</vt:lpstr>
      <vt:lpstr>Times New Roman</vt:lpstr>
      <vt:lpstr>Humanst521 BT</vt:lpstr>
      <vt:lpstr>Health Fitness 16x9</vt:lpstr>
      <vt:lpstr>Parc Cardio Screening device</vt:lpstr>
      <vt:lpstr>PowerPoint 演示文稿</vt:lpstr>
      <vt:lpstr> Who Remembers this? why?</vt:lpstr>
      <vt:lpstr>PowerPoint 演示文稿</vt:lpstr>
      <vt:lpstr>PowerPoint 演示文稿</vt:lpstr>
      <vt:lpstr>PowerPoint 演示文稿</vt:lpstr>
      <vt:lpstr>PowerPoint 演示文稿</vt:lpstr>
      <vt:lpstr>PowerPoint 演示文稿</vt:lpstr>
      <vt:lpstr>PowerPoint 演示文稿</vt:lpstr>
      <vt:lpstr>What is the PARC cardio screening device?</vt:lpstr>
      <vt:lpstr>PowerPoint 演示文稿</vt:lpstr>
      <vt:lpstr>PowerPoint 演示文稿</vt:lpstr>
      <vt:lpstr>PowerPoint 演示文稿</vt:lpstr>
      <vt:lpstr>Benefits</vt:lpstr>
      <vt:lpstr>Jayson jones  (2X Belizean Olympian) </vt:lpstr>
      <vt:lpstr>James Baird  (Scottish Goalkeeper and athletic director) </vt:lpstr>
      <vt:lpstr>    Application of PARC cardio screening devices by football teams and players.  devices being used by both teams  and individual players for assessments. Some players manage their heart rate variability for recovery and heavy training  as well as current state under stress before matches as well.  PT’s and coaches are now able manage the process in real time. </vt:lpstr>
      <vt:lpstr>PowerPoint 演示文稿</vt:lpstr>
      <vt:lpstr>PowerPoint 演示文稿</vt:lpstr>
      <vt:lpstr>PowerPoint 演示文稿</vt:lpstr>
      <vt:lpstr>RefErenceS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user</cp:lastModifiedBy>
  <cp:revision>14</cp:revision>
  <dcterms:created xsi:type="dcterms:W3CDTF">2017-01-25T09:08:00Z</dcterms:created>
  <dcterms:modified xsi:type="dcterms:W3CDTF">2019-04-17T08:40:26Z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TC029223919991</vt:lpwstr>
  </property>
  <property fmtid="{D5CDD505-2E9C-101B-9397-08002B2CF9AE}" pid="3" name="KSOProductBuildVer">
    <vt:lpwstr>1033-10.2.0.7646</vt:lpwstr>
  </property>
</Properties>
</file>